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7" r:id="rId5"/>
    <p:sldId id="259" r:id="rId6"/>
    <p:sldId id="267" r:id="rId7"/>
    <p:sldId id="268" r:id="rId8"/>
    <p:sldId id="269" r:id="rId9"/>
    <p:sldId id="271" r:id="rId10"/>
    <p:sldId id="270" r:id="rId11"/>
    <p:sldId id="266" r:id="rId12"/>
    <p:sldId id="265" r:id="rId13"/>
    <p:sldId id="261" r:id="rId14"/>
    <p:sldId id="264" r:id="rId15"/>
    <p:sldId id="273" r:id="rId16"/>
    <p:sldId id="272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84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0" name="9 Rectángulo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7 Rectángulo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11 Rectángulo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2" name="11 Rectángulo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11" name="10 Rectángulo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6 Rectángulo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EA7193-8824-46DC-B0A0-2C1E987F48AE}" type="datetimeFigureOut">
              <a:rPr lang="pt-BR" smtClean="0"/>
              <a:pPr/>
              <a:t>09/07/2017</a:t>
            </a:fld>
            <a:endParaRPr lang="pt-B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495190-FB9F-4E03-8EA2-1C326DA4E02D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DYCOPS-CAB </a:t>
            </a:r>
            <a:r>
              <a:rPr lang="pt-BR" dirty="0"/>
              <a:t>2019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Florianópolis</a:t>
            </a:r>
          </a:p>
        </p:txBody>
      </p:sp>
      <p:pic>
        <p:nvPicPr>
          <p:cNvPr id="4" name="3 Imagen" descr="florianopolis-floripa-ponte-hercilio-luz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5999" y="404665"/>
            <a:ext cx="5858925" cy="4176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Automation and Systems Department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35360" y="3429000"/>
            <a:ext cx="4896544" cy="2298881"/>
          </a:xfrm>
        </p:spPr>
        <p:txBody>
          <a:bodyPr>
            <a:normAutofit/>
          </a:bodyPr>
          <a:lstStyle/>
          <a:p>
            <a:r>
              <a:rPr lang="en-US" dirty="0"/>
              <a:t>26 professors</a:t>
            </a:r>
          </a:p>
          <a:p>
            <a:pPr lvl="1"/>
            <a:r>
              <a:rPr lang="en-US" dirty="0"/>
              <a:t>Control</a:t>
            </a:r>
          </a:p>
          <a:p>
            <a:pPr lvl="1"/>
            <a:r>
              <a:rPr lang="en-US" dirty="0"/>
              <a:t>Automation</a:t>
            </a:r>
          </a:p>
          <a:p>
            <a:pPr lvl="1"/>
            <a:r>
              <a:rPr lang="en-US" dirty="0"/>
              <a:t>Industrial informatics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1792289"/>
            <a:ext cx="6581752" cy="4608512"/>
          </a:xfrm>
          <a:prstGeom prst="rect">
            <a:avLst/>
          </a:prstGeom>
        </p:spPr>
      </p:pic>
      <p:pic>
        <p:nvPicPr>
          <p:cNvPr id="9" name="Picture 25" descr="da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5" t="7324" r="10434" b="6210"/>
          <a:stretch>
            <a:fillRect/>
          </a:stretch>
        </p:blipFill>
        <p:spPr bwMode="auto">
          <a:xfrm>
            <a:off x="1704057" y="1978627"/>
            <a:ext cx="1871663" cy="102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lipse 9"/>
          <p:cNvSpPr/>
          <p:nvPr/>
        </p:nvSpPr>
        <p:spPr>
          <a:xfrm>
            <a:off x="5015880" y="3146771"/>
            <a:ext cx="1368152" cy="1226628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/>
          <p:cNvSpPr/>
          <p:nvPr/>
        </p:nvSpPr>
        <p:spPr>
          <a:xfrm>
            <a:off x="2423592" y="5751648"/>
            <a:ext cx="9768408" cy="1013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Both </a:t>
            </a:r>
            <a:r>
              <a:rPr lang="pt-BR" sz="2800" b="1" dirty="0" err="1"/>
              <a:t>graduate</a:t>
            </a:r>
            <a:r>
              <a:rPr lang="pt-BR" sz="2800" dirty="0"/>
              <a:t> </a:t>
            </a:r>
            <a:r>
              <a:rPr lang="pt-BR" sz="2800" dirty="0" err="1"/>
              <a:t>and</a:t>
            </a:r>
            <a:r>
              <a:rPr lang="pt-BR" sz="2800" dirty="0"/>
              <a:t> </a:t>
            </a:r>
            <a:r>
              <a:rPr lang="pt-BR" sz="2800" b="1" dirty="0" err="1"/>
              <a:t>undergraduate</a:t>
            </a:r>
            <a:r>
              <a:rPr lang="pt-BR" sz="2800" dirty="0"/>
              <a:t> </a:t>
            </a:r>
            <a:r>
              <a:rPr lang="pt-BR" sz="2800" dirty="0" err="1"/>
              <a:t>courses</a:t>
            </a:r>
            <a:r>
              <a:rPr lang="pt-BR" sz="2800" dirty="0"/>
              <a:t> </a:t>
            </a:r>
            <a:r>
              <a:rPr lang="pt-BR" sz="2800" dirty="0" err="1"/>
              <a:t>among</a:t>
            </a:r>
            <a:r>
              <a:rPr lang="pt-BR" sz="2800" dirty="0"/>
              <a:t> </a:t>
            </a:r>
            <a:r>
              <a:rPr lang="pt-BR" sz="2800" dirty="0" err="1"/>
              <a:t>the</a:t>
            </a:r>
            <a:r>
              <a:rPr lang="pt-BR" sz="2800" dirty="0"/>
              <a:t> top </a:t>
            </a:r>
            <a:r>
              <a:rPr lang="pt-BR" sz="2800" b="1" dirty="0" err="1"/>
              <a:t>Control</a:t>
            </a:r>
            <a:r>
              <a:rPr lang="pt-BR" sz="2800" b="1" dirty="0"/>
              <a:t> </a:t>
            </a:r>
            <a:r>
              <a:rPr lang="pt-BR" sz="2800" b="1" dirty="0" err="1"/>
              <a:t>and</a:t>
            </a:r>
            <a:r>
              <a:rPr lang="pt-BR" sz="2800" b="1" dirty="0"/>
              <a:t> Automation </a:t>
            </a:r>
            <a:r>
              <a:rPr lang="pt-BR" sz="2800" b="1" dirty="0" err="1"/>
              <a:t>Engineering</a:t>
            </a:r>
            <a:r>
              <a:rPr lang="pt-BR" sz="2800" dirty="0"/>
              <a:t> </a:t>
            </a:r>
            <a:r>
              <a:rPr lang="pt-BR" sz="2800" dirty="0" err="1"/>
              <a:t>programs</a:t>
            </a:r>
            <a:r>
              <a:rPr lang="pt-BR" sz="2800" dirty="0"/>
              <a:t> in </a:t>
            </a:r>
            <a:r>
              <a:rPr lang="pt-BR" sz="2800" dirty="0" err="1"/>
              <a:t>Brazil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9368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National organizing committee</a:t>
            </a:r>
            <a:endParaRPr lang="pt-B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auto"/>
            <a:r>
              <a:rPr lang="pt-BR" dirty="0"/>
              <a:t>Julio E. Normey Rico (UFSC, NOC </a:t>
            </a:r>
            <a:r>
              <a:rPr lang="pt-BR" dirty="0" err="1"/>
              <a:t>chair</a:t>
            </a:r>
            <a:r>
              <a:rPr lang="pt-BR" dirty="0"/>
              <a:t>)</a:t>
            </a:r>
          </a:p>
          <a:p>
            <a:r>
              <a:rPr lang="en-US" dirty="0" err="1" smtClean="0"/>
              <a:t>Michela</a:t>
            </a:r>
            <a:r>
              <a:rPr lang="en-US" dirty="0" smtClean="0"/>
              <a:t> </a:t>
            </a:r>
            <a:r>
              <a:rPr lang="en-US" dirty="0" err="1" smtClean="0"/>
              <a:t>Mulas</a:t>
            </a:r>
            <a:r>
              <a:rPr lang="en-US" dirty="0" smtClean="0"/>
              <a:t> (UFC, NOC co-chair)</a:t>
            </a:r>
            <a:endParaRPr lang="pt-BR" dirty="0" smtClean="0"/>
          </a:p>
          <a:p>
            <a:pPr lvl="0" fontAlgn="auto"/>
            <a:r>
              <a:rPr lang="pt-BR" dirty="0" smtClean="0"/>
              <a:t>Rodolfo </a:t>
            </a:r>
            <a:r>
              <a:rPr lang="pt-BR" dirty="0"/>
              <a:t>C. Costa Flesch (</a:t>
            </a:r>
            <a:r>
              <a:rPr lang="pt-BR" dirty="0" smtClean="0"/>
              <a:t>UFSC)</a:t>
            </a:r>
            <a:endParaRPr lang="pt-BR" dirty="0"/>
          </a:p>
          <a:p>
            <a:pPr lvl="0" fontAlgn="auto"/>
            <a:r>
              <a:rPr lang="en-US" dirty="0"/>
              <a:t>Mario Campos (Petrobras, NOC industrial co-chair)</a:t>
            </a:r>
            <a:endParaRPr lang="pt-BR" dirty="0"/>
          </a:p>
          <a:p>
            <a:pPr lvl="0" fontAlgn="auto"/>
            <a:r>
              <a:rPr lang="pt-BR" dirty="0" smtClean="0"/>
              <a:t>Daniel Martins Lima </a:t>
            </a:r>
            <a:r>
              <a:rPr lang="pt-BR" dirty="0"/>
              <a:t>(UFSC)</a:t>
            </a:r>
          </a:p>
          <a:p>
            <a:pPr lvl="0" fontAlgn="auto"/>
            <a:r>
              <a:rPr lang="pt-BR" dirty="0"/>
              <a:t>Marcus Americano da Costa Filho (UFBA</a:t>
            </a:r>
            <a:r>
              <a:rPr lang="pt-BR" dirty="0" smtClean="0"/>
              <a:t>)</a:t>
            </a:r>
          </a:p>
          <a:p>
            <a:r>
              <a:rPr lang="pt-BR" dirty="0"/>
              <a:t>Jorge Otávio </a:t>
            </a:r>
            <a:r>
              <a:rPr lang="pt-BR" dirty="0" err="1" smtClean="0"/>
              <a:t>Trierweiler</a:t>
            </a:r>
            <a:r>
              <a:rPr lang="pt-BR" dirty="0" smtClean="0"/>
              <a:t> (UFRGS)</a:t>
            </a:r>
            <a:endParaRPr lang="pt-BR" dirty="0"/>
          </a:p>
          <a:p>
            <a:r>
              <a:rPr lang="pt-BR" dirty="0" smtClean="0"/>
              <a:t>Marcelo </a:t>
            </a:r>
            <a:r>
              <a:rPr lang="pt-BR" dirty="0" err="1" smtClean="0"/>
              <a:t>Farenzena</a:t>
            </a:r>
            <a:r>
              <a:rPr lang="pt-BR" dirty="0" smtClean="0"/>
              <a:t> </a:t>
            </a:r>
            <a:r>
              <a:rPr lang="pt-BR" dirty="0"/>
              <a:t>(UFRGS</a:t>
            </a:r>
            <a:r>
              <a:rPr lang="pt-BR" dirty="0" smtClean="0"/>
              <a:t>)</a:t>
            </a:r>
          </a:p>
          <a:p>
            <a:r>
              <a:rPr lang="pt-BR" dirty="0"/>
              <a:t>Guilherme V. </a:t>
            </a:r>
            <a:r>
              <a:rPr lang="pt-BR" dirty="0" err="1"/>
              <a:t>Raffo</a:t>
            </a:r>
            <a:r>
              <a:rPr lang="pt-BR" dirty="0"/>
              <a:t> (UFMG)</a:t>
            </a:r>
          </a:p>
          <a:p>
            <a:r>
              <a:rPr lang="pt-BR" dirty="0" smtClean="0"/>
              <a:t>Luciane </a:t>
            </a:r>
            <a:r>
              <a:rPr lang="pt-BR" dirty="0"/>
              <a:t>Ferreira </a:t>
            </a:r>
            <a:r>
              <a:rPr lang="pt-BR" dirty="0" err="1"/>
              <a:t>Trierweier</a:t>
            </a:r>
            <a:r>
              <a:rPr lang="pt-BR" dirty="0"/>
              <a:t>  (UFRGS)</a:t>
            </a:r>
          </a:p>
          <a:p>
            <a:pPr lvl="0" fontAlgn="auto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8248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Preliminary organization data</a:t>
            </a:r>
            <a:endParaRPr lang="pt-B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Technical </a:t>
            </a:r>
            <a:r>
              <a:rPr lang="en-US" dirty="0" smtClean="0"/>
              <a:t>program</a:t>
            </a:r>
            <a:endParaRPr lang="en-US" dirty="0"/>
          </a:p>
          <a:p>
            <a:pPr lvl="1"/>
            <a:r>
              <a:rPr lang="en-US" dirty="0"/>
              <a:t>3 plenary sessions</a:t>
            </a:r>
          </a:p>
          <a:p>
            <a:pPr lvl="1"/>
            <a:r>
              <a:rPr lang="en-US" dirty="0"/>
              <a:t>12 semi-plenary sessions</a:t>
            </a:r>
          </a:p>
          <a:p>
            <a:pPr lvl="1"/>
            <a:r>
              <a:rPr lang="en-US" dirty="0"/>
              <a:t>4 parallel technical sessions</a:t>
            </a:r>
          </a:p>
          <a:p>
            <a:pPr lvl="1"/>
            <a:r>
              <a:rPr lang="en-US" dirty="0"/>
              <a:t>3 workshops</a:t>
            </a:r>
          </a:p>
          <a:p>
            <a:endParaRPr lang="en-US" dirty="0"/>
          </a:p>
          <a:p>
            <a:r>
              <a:rPr lang="en-US" dirty="0"/>
              <a:t>Social </a:t>
            </a:r>
            <a:r>
              <a:rPr lang="en-US" dirty="0" smtClean="0"/>
              <a:t>program</a:t>
            </a:r>
            <a:endParaRPr lang="en-US" dirty="0"/>
          </a:p>
          <a:p>
            <a:pPr lvl="1"/>
            <a:r>
              <a:rPr lang="en-US" dirty="0" smtClean="0"/>
              <a:t>Tuesday: </a:t>
            </a:r>
            <a:r>
              <a:rPr lang="en-US" dirty="0"/>
              <a:t>Welcome reception at conference site</a:t>
            </a:r>
          </a:p>
          <a:p>
            <a:pPr lvl="1"/>
            <a:r>
              <a:rPr lang="en-US" dirty="0" smtClean="0"/>
              <a:t>Thursday: </a:t>
            </a:r>
            <a:r>
              <a:rPr lang="en-US" dirty="0"/>
              <a:t>Conference dinner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Local 1  UFSC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03512" y="1700809"/>
            <a:ext cx="4680520" cy="2232247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Plenary room</a:t>
            </a:r>
            <a:br>
              <a:rPr lang="en-US" dirty="0"/>
            </a:br>
            <a:r>
              <a:rPr lang="en-US" dirty="0"/>
              <a:t>(1371 places)</a:t>
            </a:r>
          </a:p>
          <a:p>
            <a:pPr>
              <a:spcAft>
                <a:spcPts val="1200"/>
              </a:spcAft>
            </a:pPr>
            <a:r>
              <a:rPr lang="en-US" dirty="0"/>
              <a:t>04 Session rooms</a:t>
            </a:r>
            <a:br>
              <a:rPr lang="en-US" dirty="0"/>
            </a:br>
            <a:r>
              <a:rPr lang="en-US" dirty="0"/>
              <a:t>(75 places each) </a:t>
            </a:r>
          </a:p>
        </p:txBody>
      </p:sp>
      <p:pic>
        <p:nvPicPr>
          <p:cNvPr id="4" name="3 Imagen" descr="centro de eventos ufs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1505" y="4287778"/>
            <a:ext cx="4925113" cy="2381583"/>
          </a:xfrm>
          <a:prstGeom prst="rect">
            <a:avLst/>
          </a:prstGeom>
        </p:spPr>
      </p:pic>
      <p:pic>
        <p:nvPicPr>
          <p:cNvPr id="5" name="4 Imagen" descr="guarapuv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8049" y="1556792"/>
            <a:ext cx="3964537" cy="2683622"/>
          </a:xfrm>
          <a:prstGeom prst="rect">
            <a:avLst/>
          </a:prstGeom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6816080" y="4365105"/>
            <a:ext cx="3744416" cy="2301881"/>
          </a:xfrm>
          <a:prstGeom prst="rect">
            <a:avLst/>
          </a:prstGeom>
        </p:spPr>
        <p:txBody>
          <a:bodyPr vert="horz" lIns="54864" tIns="91440" rtlCol="0">
            <a:normAutofit lnSpcReduction="10000"/>
          </a:bodyPr>
          <a:lstStyle>
            <a:lvl1pPr marL="438912" indent="-320040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80000"/>
              <a:buFont typeface="Wingdings 2"/>
              <a:buChar char=""/>
              <a:defRPr kumimoji="0" sz="3200"/>
            </a:lvl1pPr>
            <a:lvl2pPr marL="731520" indent="-27432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/>
            </a:lvl2pPr>
            <a:lvl3pPr marL="996696" indent="-228600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/>
            </a:lvl3pPr>
            <a:lvl4pPr marL="1216152" indent="-182880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/>
            </a:lvl4pPr>
            <a:lvl5pPr marL="1426464" indent="-182880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smtClean="0"/>
            </a:lvl5pPr>
            <a:lvl6pPr marL="1627632" indent="-182880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/>
            </a:lvl6pPr>
            <a:lvl7pPr marL="1828800" indent="-182880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/>
            </a:lvl7pPr>
            <a:lvl8pPr marL="2029968" indent="-18288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/>
            </a:lvl8pPr>
            <a:lvl9pPr marL="2231136" indent="-182880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baseline="0"/>
            </a:lvl9pPr>
            <a:extLst/>
          </a:lstStyle>
          <a:p>
            <a:r>
              <a:rPr lang="en-US" dirty="0"/>
              <a:t>Exposition hall </a:t>
            </a:r>
            <a:br>
              <a:rPr lang="en-US" dirty="0"/>
            </a:br>
            <a:r>
              <a:rPr lang="en-US" dirty="0"/>
              <a:t>(500 m²)</a:t>
            </a:r>
          </a:p>
          <a:p>
            <a:r>
              <a:rPr lang="en-US" dirty="0"/>
              <a:t>Administration room (75 m²)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Registration</a:t>
            </a:r>
            <a:endParaRPr lang="pt-B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5141913" algn="ctr"/>
              </a:tabLst>
            </a:pPr>
            <a:r>
              <a:rPr lang="en-US" dirty="0" smtClean="0"/>
              <a:t>Early full registration fee </a:t>
            </a:r>
            <a:r>
              <a:rPr lang="en-US" dirty="0" smtClean="0"/>
              <a:t>		</a:t>
            </a:r>
            <a:r>
              <a:rPr lang="pt-BR" dirty="0" smtClean="0"/>
              <a:t>600 </a:t>
            </a:r>
            <a:r>
              <a:rPr lang="pt-BR" dirty="0" smtClean="0"/>
              <a:t>USD</a:t>
            </a:r>
          </a:p>
          <a:p>
            <a:pPr>
              <a:tabLst>
                <a:tab pos="5141913" algn="ctr"/>
              </a:tabLst>
            </a:pPr>
            <a:r>
              <a:rPr lang="pt-BR" dirty="0" smtClean="0"/>
              <a:t>Late full </a:t>
            </a:r>
            <a:r>
              <a:rPr lang="pt-BR" dirty="0"/>
              <a:t>r</a:t>
            </a:r>
            <a:r>
              <a:rPr lang="pt-BR" dirty="0" smtClean="0"/>
              <a:t>egistration </a:t>
            </a:r>
            <a:r>
              <a:rPr lang="pt-BR" dirty="0" smtClean="0"/>
              <a:t>fee</a:t>
            </a:r>
            <a:r>
              <a:rPr lang="pt-BR" dirty="0"/>
              <a:t>	</a:t>
            </a:r>
            <a:r>
              <a:rPr lang="pt-BR" dirty="0" smtClean="0"/>
              <a:t>	</a:t>
            </a:r>
            <a:r>
              <a:rPr lang="pt-BR" dirty="0" smtClean="0"/>
              <a:t>700 </a:t>
            </a:r>
            <a:r>
              <a:rPr lang="pt-BR" dirty="0"/>
              <a:t>USD</a:t>
            </a:r>
          </a:p>
          <a:p>
            <a:pPr>
              <a:tabLst>
                <a:tab pos="5141913" algn="ctr"/>
              </a:tabLst>
            </a:pPr>
            <a:r>
              <a:rPr lang="pt-BR" dirty="0" smtClean="0"/>
              <a:t>Early student fee</a:t>
            </a:r>
            <a:r>
              <a:rPr lang="pt-BR" dirty="0"/>
              <a:t>	</a:t>
            </a:r>
            <a:r>
              <a:rPr lang="pt-BR" dirty="0" smtClean="0"/>
              <a:t>	250 </a:t>
            </a:r>
            <a:r>
              <a:rPr lang="pt-BR" dirty="0" smtClean="0"/>
              <a:t>USD</a:t>
            </a:r>
          </a:p>
          <a:p>
            <a:pPr>
              <a:tabLst>
                <a:tab pos="5141913" algn="ctr"/>
              </a:tabLst>
            </a:pPr>
            <a:r>
              <a:rPr lang="pt-BR" dirty="0" smtClean="0"/>
              <a:t>Late student fee                     </a:t>
            </a:r>
            <a:r>
              <a:rPr lang="pt-BR" dirty="0" smtClean="0"/>
              <a:t>		300 </a:t>
            </a:r>
            <a:r>
              <a:rPr lang="pt-BR" dirty="0" smtClean="0"/>
              <a:t>USD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Accomodation</a:t>
            </a:r>
            <a:r>
              <a:rPr lang="pt-BR" dirty="0" smtClean="0"/>
              <a:t> data</a:t>
            </a:r>
            <a:endParaRPr lang="pt-B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Approximate hotel rates for 4 nights of accommodation with breakfast and free </a:t>
            </a:r>
            <a:r>
              <a:rPr lang="en-US" b="1" dirty="0" err="1" smtClean="0"/>
              <a:t>WiFi</a:t>
            </a:r>
            <a:r>
              <a:rPr lang="en-US" b="1" dirty="0" smtClean="0"/>
              <a:t>:</a:t>
            </a:r>
          </a:p>
          <a:p>
            <a:pPr>
              <a:buNone/>
            </a:pPr>
            <a:endParaRPr lang="pt-BR" b="1" dirty="0" smtClean="0"/>
          </a:p>
          <a:p>
            <a:pPr lvl="1"/>
            <a:r>
              <a:rPr lang="en-US" sz="2200" dirty="0" smtClean="0"/>
              <a:t>5 star hotel in town 6 km from the convention center - 100 </a:t>
            </a:r>
            <a:r>
              <a:rPr lang="en-US" sz="2200" dirty="0" err="1" smtClean="0"/>
              <a:t>euros</a:t>
            </a:r>
            <a:r>
              <a:rPr lang="en-US" sz="2200" dirty="0" smtClean="0"/>
              <a:t>/day</a:t>
            </a:r>
            <a:endParaRPr lang="pt-BR" sz="2200" dirty="0" smtClean="0"/>
          </a:p>
          <a:p>
            <a:pPr lvl="1"/>
            <a:r>
              <a:rPr lang="en-US" sz="2200" dirty="0" smtClean="0"/>
              <a:t>4 star hotel 500 m from the convention center - 55 euro/day</a:t>
            </a:r>
            <a:endParaRPr lang="pt-BR" sz="2200" dirty="0" smtClean="0"/>
          </a:p>
          <a:p>
            <a:pPr lvl="1"/>
            <a:r>
              <a:rPr lang="en-US" sz="2200" dirty="0" smtClean="0"/>
              <a:t>4 star hotel in town 7 km from the convention center - 65 euro/day</a:t>
            </a:r>
            <a:endParaRPr lang="pt-BR" sz="2200" dirty="0" smtClean="0"/>
          </a:p>
          <a:p>
            <a:pPr lvl="1"/>
            <a:r>
              <a:rPr lang="en-US" sz="2200" dirty="0" smtClean="0"/>
              <a:t>3 star hotel in town 7 km from the convention center - 48 euro/day</a:t>
            </a:r>
            <a:endParaRPr lang="pt-BR" sz="22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There are more than 100 hotels with prices varying form 40 euro/day to 100 euro/day in town or in places near the University</a:t>
            </a:r>
            <a:endParaRPr lang="pt-B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9334" y="4081886"/>
            <a:ext cx="8432665" cy="280573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192" y="3083"/>
            <a:ext cx="4367807" cy="4139834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3400" y="3083"/>
            <a:ext cx="4219444" cy="412709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4090899"/>
            <a:ext cx="3791745" cy="2794486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631654"/>
            <a:ext cx="3791744" cy="253194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-25399"/>
            <a:ext cx="3791745" cy="209660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652674" y="3074746"/>
            <a:ext cx="108866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DYCOPS 2019 </a:t>
            </a:r>
            <a:r>
              <a:rPr lang="pt-BR" sz="6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and</a:t>
            </a:r>
            <a: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Florianópolis</a:t>
            </a:r>
            <a:b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are </a:t>
            </a:r>
            <a:r>
              <a:rPr lang="pt-BR" sz="6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waiting</a:t>
            </a:r>
            <a: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for </a:t>
            </a:r>
            <a:r>
              <a:rPr lang="pt-BR" sz="6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you</a:t>
            </a:r>
            <a:r>
              <a:rPr lang="pt-BR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84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lorianopolis-floripa-ponte-hercilio-luz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5600" y="1484784"/>
            <a:ext cx="7344816" cy="523566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DYCPOS 2019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95600" y="1775192"/>
            <a:ext cx="7344816" cy="462560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 to </a:t>
            </a:r>
            <a:r>
              <a:rPr lang="en-US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Florianópolis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nb-NO" sz="2800" dirty="0">
                <a:solidFill>
                  <a:schemeClr val="bg1"/>
                </a:solidFill>
              </a:rPr>
              <a:t>      </a:t>
            </a:r>
          </a:p>
          <a:p>
            <a:pPr algn="ctr">
              <a:buNone/>
            </a:pPr>
            <a:r>
              <a:rPr lang="en-US" altLang="nb-NO" sz="2800" dirty="0">
                <a:solidFill>
                  <a:schemeClr val="bg1"/>
                </a:solidFill>
              </a:rPr>
              <a:t> 12</a:t>
            </a:r>
            <a:r>
              <a:rPr lang="en-US" altLang="nb-NO" sz="2800" baseline="30000" dirty="0">
                <a:solidFill>
                  <a:schemeClr val="bg1"/>
                </a:solidFill>
              </a:rPr>
              <a:t>th</a:t>
            </a:r>
            <a:r>
              <a:rPr lang="en-US" altLang="nb-NO" sz="2800" dirty="0">
                <a:solidFill>
                  <a:schemeClr val="bg1"/>
                </a:solidFill>
              </a:rPr>
              <a:t> International Symposium of Dynamics and</a:t>
            </a:r>
          </a:p>
          <a:p>
            <a:pPr>
              <a:buNone/>
            </a:pPr>
            <a:r>
              <a:rPr lang="en-US" altLang="nb-NO" sz="2800" dirty="0">
                <a:solidFill>
                  <a:schemeClr val="bg1"/>
                </a:solidFill>
              </a:rPr>
              <a:t>           Control of Process and Bioprocess Systems </a:t>
            </a:r>
          </a:p>
          <a:p>
            <a:pPr>
              <a:buNone/>
            </a:pPr>
            <a:r>
              <a:rPr lang="en-US" altLang="nb-NO" sz="2800" dirty="0">
                <a:solidFill>
                  <a:schemeClr val="bg1"/>
                </a:solidFill>
              </a:rPr>
              <a:t>                   (</a:t>
            </a:r>
            <a:r>
              <a:rPr lang="en-US" altLang="nb-NO" sz="2800" dirty="0" smtClean="0">
                <a:solidFill>
                  <a:schemeClr val="bg1"/>
                </a:solidFill>
              </a:rPr>
              <a:t>DYCOPS-CAB</a:t>
            </a:r>
            <a:r>
              <a:rPr lang="en-US" altLang="nb-NO" sz="2800" dirty="0">
                <a:solidFill>
                  <a:schemeClr val="bg1"/>
                </a:solidFill>
              </a:rPr>
              <a:t>). </a:t>
            </a:r>
            <a:r>
              <a:rPr lang="en-US" altLang="nb-NO" sz="2800" dirty="0" smtClean="0">
                <a:solidFill>
                  <a:schemeClr val="bg1"/>
                </a:solidFill>
              </a:rPr>
              <a:t>23-26 </a:t>
            </a:r>
            <a:r>
              <a:rPr lang="en-US" altLang="nb-NO" sz="2800" dirty="0">
                <a:solidFill>
                  <a:schemeClr val="bg1"/>
                </a:solidFill>
              </a:rPr>
              <a:t>April 2019</a:t>
            </a:r>
            <a:endParaRPr lang="pt-BR" sz="2800" dirty="0">
              <a:solidFill>
                <a:schemeClr val="bg1"/>
              </a:solidFill>
            </a:endParaRPr>
          </a:p>
          <a:p>
            <a:pPr>
              <a:buNone/>
            </a:pPr>
            <a:endParaRPr lang="en-US" altLang="nb-NO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Organization</a:t>
            </a:r>
            <a:r>
              <a:rPr lang="pt-BR" dirty="0"/>
              <a:t>		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703512" y="2492896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Automation and System Department – DAS</a:t>
            </a:r>
          </a:p>
          <a:p>
            <a:pPr algn="ctr"/>
            <a:r>
              <a:rPr lang="en-GB" sz="3600" dirty="0"/>
              <a:t> </a:t>
            </a:r>
          </a:p>
          <a:p>
            <a:pPr algn="ctr"/>
            <a:r>
              <a:rPr lang="en-GB" sz="3600" dirty="0">
                <a:solidFill>
                  <a:srgbClr val="0070C0"/>
                </a:solidFill>
              </a:rPr>
              <a:t>Federal University of Santa </a:t>
            </a:r>
            <a:r>
              <a:rPr lang="en-GB" sz="3600" dirty="0" err="1">
                <a:solidFill>
                  <a:srgbClr val="0070C0"/>
                </a:solidFill>
              </a:rPr>
              <a:t>Catarina</a:t>
            </a:r>
            <a:r>
              <a:rPr lang="en-GB" sz="3600" dirty="0">
                <a:solidFill>
                  <a:srgbClr val="0070C0"/>
                </a:solidFill>
              </a:rPr>
              <a:t> – UFSC</a:t>
            </a:r>
          </a:p>
          <a:p>
            <a:pPr algn="ctr"/>
            <a:endParaRPr lang="en-GB" sz="3600" dirty="0"/>
          </a:p>
          <a:p>
            <a:pPr algn="ctr"/>
            <a:r>
              <a:rPr lang="en-GB" sz="3600" dirty="0"/>
              <a:t>Brazilian Automation Society – SBA</a:t>
            </a:r>
          </a:p>
          <a:p>
            <a:pPr algn="ctr"/>
            <a:r>
              <a:rPr lang="en-GB" sz="3600" dirty="0"/>
              <a:t>(Affiliated to IFAC)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Topics</a:t>
            </a:r>
            <a:r>
              <a:rPr lang="pt-BR" dirty="0"/>
              <a:t>	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7368" y="1775192"/>
            <a:ext cx="11438928" cy="4894169"/>
          </a:xfrm>
        </p:spPr>
        <p:txBody>
          <a:bodyPr>
            <a:normAutofit/>
          </a:bodyPr>
          <a:lstStyle/>
          <a:p>
            <a:r>
              <a:rPr lang="en-GB" dirty="0" err="1"/>
              <a:t>Florianópolis</a:t>
            </a:r>
            <a:endParaRPr lang="en-GB" dirty="0"/>
          </a:p>
          <a:p>
            <a:pPr lvl="1"/>
            <a:r>
              <a:rPr lang="en-GB" dirty="0"/>
              <a:t>How to arrive in </a:t>
            </a:r>
            <a:r>
              <a:rPr lang="en-GB" dirty="0" err="1"/>
              <a:t>Florianópolis</a:t>
            </a:r>
            <a:endParaRPr lang="en-GB" dirty="0"/>
          </a:p>
          <a:p>
            <a:pPr lvl="1"/>
            <a:r>
              <a:rPr lang="en-GB" dirty="0"/>
              <a:t>Touristic information</a:t>
            </a:r>
          </a:p>
          <a:p>
            <a:r>
              <a:rPr lang="en-GB" dirty="0"/>
              <a:t>Federal University of Santa Catarina – UFSC</a:t>
            </a:r>
          </a:p>
          <a:p>
            <a:r>
              <a:rPr lang="en-GB" dirty="0"/>
              <a:t>Automation and System Department</a:t>
            </a:r>
          </a:p>
          <a:p>
            <a:r>
              <a:rPr lang="en-GB" dirty="0"/>
              <a:t>National organizing committee</a:t>
            </a:r>
          </a:p>
          <a:p>
            <a:r>
              <a:rPr lang="en-GB" dirty="0"/>
              <a:t>Preliminary organization data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GB" sz="3200" dirty="0"/>
              <a:t>General infrastructure and local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Florianópolis</a:t>
            </a:r>
            <a:r>
              <a:rPr lang="en-GB" dirty="0"/>
              <a:t> (Brazil)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27" y="1799102"/>
            <a:ext cx="6130164" cy="3039539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813822" y="4107767"/>
            <a:ext cx="365760" cy="22508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21" y="4154825"/>
            <a:ext cx="231325" cy="14287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244" y="5256543"/>
            <a:ext cx="2143674" cy="143833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394" y="5883276"/>
            <a:ext cx="75503" cy="17159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4525670" y="5805220"/>
            <a:ext cx="196949" cy="32771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orma 9"/>
          <p:cNvSpPr/>
          <p:nvPr/>
        </p:nvSpPr>
        <p:spPr>
          <a:xfrm rot="4396374">
            <a:off x="2147514" y="4334033"/>
            <a:ext cx="1447160" cy="1009214"/>
          </a:xfrm>
          <a:prstGeom prst="swooshArrow">
            <a:avLst>
              <a:gd name="adj1" fmla="val 16310"/>
              <a:gd name="adj2" fmla="val 31370"/>
            </a:avLst>
          </a:pr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Retângulo 10"/>
          <p:cNvSpPr/>
          <p:nvPr/>
        </p:nvSpPr>
        <p:spPr>
          <a:xfrm>
            <a:off x="1416256" y="3537689"/>
            <a:ext cx="11608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BRAZIL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2888109" y="5458704"/>
            <a:ext cx="15638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SANTA</a:t>
            </a:r>
            <a:br>
              <a:rPr lang="pt-B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pt-B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CATARINA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620097" y="5738243"/>
            <a:ext cx="241200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FLORIANÓPOLIS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7111389" y="1415632"/>
            <a:ext cx="5105291" cy="54423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/>
          <p:cNvSpPr txBox="1"/>
          <p:nvPr/>
        </p:nvSpPr>
        <p:spPr>
          <a:xfrm>
            <a:off x="7261030" y="1475940"/>
            <a:ext cx="4806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alibri" panose="020F0502020204030204" pitchFamily="34" charset="0"/>
              <a:buChar char="‒"/>
            </a:pPr>
            <a:r>
              <a:rPr lang="pt-BR" sz="2000" dirty="0">
                <a:solidFill>
                  <a:schemeClr val="bg1"/>
                </a:solidFill>
              </a:rPr>
              <a:t>Capital </a:t>
            </a:r>
            <a:r>
              <a:rPr lang="pt-BR" sz="2000" dirty="0" err="1">
                <a:solidFill>
                  <a:schemeClr val="bg1"/>
                </a:solidFill>
              </a:rPr>
              <a:t>city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of</a:t>
            </a:r>
            <a:r>
              <a:rPr lang="pt-BR" sz="2000" dirty="0">
                <a:solidFill>
                  <a:schemeClr val="bg1"/>
                </a:solidFill>
              </a:rPr>
              <a:t> Santa Catarina </a:t>
            </a:r>
            <a:r>
              <a:rPr lang="pt-BR" sz="2000" dirty="0" err="1">
                <a:solidFill>
                  <a:schemeClr val="bg1"/>
                </a:solidFill>
              </a:rPr>
              <a:t>State</a:t>
            </a:r>
            <a:endParaRPr lang="pt-BR" sz="2000" dirty="0">
              <a:solidFill>
                <a:schemeClr val="bg1"/>
              </a:solidFill>
            </a:endParaRPr>
          </a:p>
          <a:p>
            <a:pPr marL="285750" indent="-285750">
              <a:buFont typeface="Calibri" panose="020F0502020204030204" pitchFamily="34" charset="0"/>
              <a:buChar char="‒"/>
            </a:pPr>
            <a:r>
              <a:rPr lang="pt-BR" sz="2000" dirty="0" err="1">
                <a:solidFill>
                  <a:schemeClr val="bg1"/>
                </a:solidFill>
              </a:rPr>
              <a:t>Island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with</a:t>
            </a:r>
            <a:r>
              <a:rPr lang="pt-BR" sz="2000" dirty="0">
                <a:solidFill>
                  <a:schemeClr val="bg1"/>
                </a:solidFill>
              </a:rPr>
              <a:t> 42 </a:t>
            </a:r>
            <a:r>
              <a:rPr lang="pt-BR" sz="2000" dirty="0" err="1">
                <a:solidFill>
                  <a:schemeClr val="bg1"/>
                </a:solidFill>
              </a:rPr>
              <a:t>beaches</a:t>
            </a:r>
            <a:endParaRPr lang="pt-BR" sz="2000" dirty="0">
              <a:solidFill>
                <a:schemeClr val="bg1"/>
              </a:solidFill>
            </a:endParaRPr>
          </a:p>
          <a:p>
            <a:pPr marL="285750" indent="-285750">
              <a:buFont typeface="Calibri" panose="020F0502020204030204" pitchFamily="34" charset="0"/>
              <a:buChar char="‒"/>
            </a:pPr>
            <a:r>
              <a:rPr lang="pt-BR" sz="2000" dirty="0" err="1">
                <a:solidFill>
                  <a:schemeClr val="bg1"/>
                </a:solidFill>
              </a:rPr>
              <a:t>One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of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the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best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cities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to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launch</a:t>
            </a:r>
            <a:r>
              <a:rPr lang="pt-BR" sz="2000" dirty="0">
                <a:solidFill>
                  <a:schemeClr val="bg1"/>
                </a:solidFill>
              </a:rPr>
              <a:t> a startup in </a:t>
            </a:r>
            <a:r>
              <a:rPr lang="pt-BR" sz="2000" dirty="0" err="1">
                <a:solidFill>
                  <a:schemeClr val="bg1"/>
                </a:solidFill>
              </a:rPr>
              <a:t>Brazil</a:t>
            </a:r>
            <a:endParaRPr lang="pt-BR" sz="2000" dirty="0">
              <a:solidFill>
                <a:schemeClr val="bg1"/>
              </a:solidFill>
            </a:endParaRPr>
          </a:p>
          <a:p>
            <a:pPr marL="285750" indent="-285750">
              <a:buFont typeface="Calibri" panose="020F0502020204030204" pitchFamily="34" charset="0"/>
              <a:buChar char="‒"/>
            </a:pPr>
            <a:r>
              <a:rPr lang="pt-BR" sz="2000" dirty="0" err="1">
                <a:solidFill>
                  <a:schemeClr val="bg1"/>
                </a:solidFill>
              </a:rPr>
              <a:t>One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of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the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Ten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Most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Dynamic</a:t>
            </a: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dirty="0" err="1">
                <a:solidFill>
                  <a:schemeClr val="bg1"/>
                </a:solidFill>
              </a:rPr>
              <a:t>Cities</a:t>
            </a:r>
            <a:r>
              <a:rPr lang="pt-BR" sz="2000" dirty="0">
                <a:solidFill>
                  <a:schemeClr val="bg1"/>
                </a:solidFill>
              </a:rPr>
              <a:t> in </a:t>
            </a:r>
            <a:r>
              <a:rPr lang="pt-BR" sz="2000" dirty="0" err="1">
                <a:solidFill>
                  <a:schemeClr val="bg1"/>
                </a:solidFill>
              </a:rPr>
              <a:t>the</a:t>
            </a:r>
            <a:r>
              <a:rPr lang="pt-BR" sz="2000" dirty="0">
                <a:solidFill>
                  <a:schemeClr val="bg1"/>
                </a:solidFill>
              </a:rPr>
              <a:t> World (Newsweek, 2006)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389" y="3451701"/>
            <a:ext cx="5105291" cy="339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Florianópolis</a:t>
            </a:r>
            <a:r>
              <a:rPr lang="en-GB" dirty="0"/>
              <a:t> (Brazil)</a:t>
            </a:r>
            <a:endParaRPr lang="pt-BR" dirty="0"/>
          </a:p>
        </p:txBody>
      </p:sp>
      <p:sp>
        <p:nvSpPr>
          <p:cNvPr id="17" name="Retângulo 16"/>
          <p:cNvSpPr/>
          <p:nvPr/>
        </p:nvSpPr>
        <p:spPr>
          <a:xfrm>
            <a:off x="727997" y="5055990"/>
            <a:ext cx="2608406" cy="1365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Natural</a:t>
            </a:r>
            <a:b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t-BR" sz="54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r>
              <a:rPr lang="pt-BR" sz="5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eauties</a:t>
            </a:r>
            <a:endParaRPr lang="pt-BR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4088"/>
            <a:ext cx="4064400" cy="3184296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r="940"/>
          <a:stretch/>
        </p:blipFill>
        <p:spPr>
          <a:xfrm>
            <a:off x="4063800" y="1654197"/>
            <a:ext cx="4064400" cy="3184079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3263"/>
          <a:stretch/>
        </p:blipFill>
        <p:spPr>
          <a:xfrm>
            <a:off x="8127600" y="1654196"/>
            <a:ext cx="4064400" cy="3184080"/>
          </a:xfrm>
          <a:prstGeom prst="rect">
            <a:avLst/>
          </a:prstGeom>
        </p:spPr>
      </p:pic>
      <p:sp>
        <p:nvSpPr>
          <p:cNvPr id="21" name="Retângulo 20"/>
          <p:cNvSpPr/>
          <p:nvPr/>
        </p:nvSpPr>
        <p:spPr>
          <a:xfrm>
            <a:off x="4691073" y="5055990"/>
            <a:ext cx="2807756" cy="13658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t-BR" sz="5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Historical</a:t>
            </a:r>
            <a: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Sites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8579195" y="5360466"/>
            <a:ext cx="3356368" cy="74257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t-B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Technology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3741436" y="5252103"/>
            <a:ext cx="644728" cy="9593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t-BR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+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7834264" y="5252103"/>
            <a:ext cx="644728" cy="9593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75000"/>
              </a:lnSpc>
            </a:pPr>
            <a:r>
              <a:rPr lang="pt-BR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70956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Florianópolis</a:t>
            </a:r>
            <a:r>
              <a:rPr lang="en-GB" dirty="0"/>
              <a:t> – How to arrive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063552" y="1775192"/>
            <a:ext cx="9793088" cy="4625609"/>
          </a:xfrm>
        </p:spPr>
        <p:txBody>
          <a:bodyPr/>
          <a:lstStyle/>
          <a:p>
            <a:r>
              <a:rPr lang="en-US" dirty="0"/>
              <a:t>International airport (FLN)</a:t>
            </a:r>
          </a:p>
          <a:p>
            <a:pPr lvl="1"/>
            <a:r>
              <a:rPr lang="en-US" dirty="0"/>
              <a:t>Direct domestic flights to the main cities of Brazil (São Paulo, Rio de Janeiro, Brasília, and Porto Alegre)</a:t>
            </a:r>
          </a:p>
          <a:p>
            <a:pPr lvl="1"/>
            <a:r>
              <a:rPr lang="en-US" dirty="0"/>
              <a:t>Direct international flights to Argentina (Buenos Aires)</a:t>
            </a:r>
          </a:p>
          <a:p>
            <a:endParaRPr lang="en-US" dirty="0"/>
          </a:p>
          <a:p>
            <a:r>
              <a:rPr lang="en-US" dirty="0"/>
              <a:t>Highways</a:t>
            </a:r>
          </a:p>
          <a:p>
            <a:pPr lvl="1"/>
            <a:r>
              <a:rPr lang="en-US" dirty="0"/>
              <a:t>Connected to the main cities of Brazil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82" y="2132856"/>
            <a:ext cx="1428750" cy="142875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4251308"/>
            <a:ext cx="1735410" cy="173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Florianópolis</a:t>
            </a:r>
            <a:r>
              <a:rPr lang="en-GB" dirty="0"/>
              <a:t> – Touristic information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35360" y="1775192"/>
            <a:ext cx="5760640" cy="4625609"/>
          </a:xfrm>
        </p:spPr>
        <p:txBody>
          <a:bodyPr/>
          <a:lstStyle/>
          <a:p>
            <a:r>
              <a:rPr lang="en-US" dirty="0"/>
              <a:t>42 beaches with white sand</a:t>
            </a:r>
          </a:p>
          <a:p>
            <a:pPr lvl="1"/>
            <a:r>
              <a:rPr lang="en-US" dirty="0"/>
              <a:t>Pleasant weather</a:t>
            </a:r>
          </a:p>
          <a:p>
            <a:pPr lvl="1"/>
            <a:r>
              <a:rPr lang="en-US" dirty="0"/>
              <a:t>Boat trips</a:t>
            </a:r>
          </a:p>
          <a:p>
            <a:pPr lvl="1"/>
            <a:r>
              <a:rPr lang="en-US" dirty="0"/>
              <a:t>Scuba diving</a:t>
            </a:r>
          </a:p>
          <a:p>
            <a:r>
              <a:rPr lang="en-US" dirty="0"/>
              <a:t>Folklore</a:t>
            </a:r>
          </a:p>
          <a:p>
            <a:r>
              <a:rPr lang="en-US" dirty="0"/>
              <a:t>Colonial architecture</a:t>
            </a:r>
          </a:p>
          <a:p>
            <a:r>
              <a:rPr lang="en-US" dirty="0"/>
              <a:t>Historical sites</a:t>
            </a:r>
          </a:p>
          <a:p>
            <a:r>
              <a:rPr lang="en-US" dirty="0"/>
              <a:t>Party Destination of the Year (The New York Times, 2009)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074" y="1556792"/>
            <a:ext cx="5532571" cy="367161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075" y="4478995"/>
            <a:ext cx="5532571" cy="237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9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Federal University of Santa Catarina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35360" y="3861430"/>
            <a:ext cx="4896544" cy="2735921"/>
          </a:xfrm>
        </p:spPr>
        <p:txBody>
          <a:bodyPr/>
          <a:lstStyle/>
          <a:p>
            <a:r>
              <a:rPr lang="en-US" dirty="0"/>
              <a:t>Founded in 1960</a:t>
            </a:r>
          </a:p>
          <a:p>
            <a:r>
              <a:rPr lang="en-US" dirty="0"/>
              <a:t>~ 48,000 students</a:t>
            </a:r>
          </a:p>
          <a:p>
            <a:r>
              <a:rPr lang="en-US" dirty="0"/>
              <a:t>~ 3,000 faculty members</a:t>
            </a:r>
          </a:p>
          <a:p>
            <a:r>
              <a:rPr lang="en-US" dirty="0"/>
              <a:t>~ 3,000 technicians and clericals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1792289"/>
            <a:ext cx="6581752" cy="460851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04" y="1696591"/>
            <a:ext cx="19050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236</TotalTime>
  <Words>480</Words>
  <Application>Microsoft Office PowerPoint</Application>
  <PresentationFormat>Custom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Módulo</vt:lpstr>
      <vt:lpstr>DYCOPS-CAB 2019</vt:lpstr>
      <vt:lpstr>DYCPOS 2019</vt:lpstr>
      <vt:lpstr>Organization  </vt:lpstr>
      <vt:lpstr>Topics </vt:lpstr>
      <vt:lpstr>Florianópolis (Brazil)</vt:lpstr>
      <vt:lpstr>Florianópolis (Brazil)</vt:lpstr>
      <vt:lpstr>Florianópolis – How to arrive</vt:lpstr>
      <vt:lpstr>Florianópolis – Touristic information</vt:lpstr>
      <vt:lpstr>Federal University of Santa Catarina</vt:lpstr>
      <vt:lpstr>Automation and Systems Department</vt:lpstr>
      <vt:lpstr>National organizing committee</vt:lpstr>
      <vt:lpstr>Preliminary organization data</vt:lpstr>
      <vt:lpstr>Local 1  UFSC </vt:lpstr>
      <vt:lpstr>Registration</vt:lpstr>
      <vt:lpstr>Accomodation data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DYCOPS 2019</dc:title>
  <dc:creator>Julio Elias nNormey Rico</dc:creator>
  <cp:lastModifiedBy>braatz</cp:lastModifiedBy>
  <cp:revision>22</cp:revision>
  <dcterms:created xsi:type="dcterms:W3CDTF">2016-05-18T16:21:16Z</dcterms:created>
  <dcterms:modified xsi:type="dcterms:W3CDTF">2017-07-09T11:27:25Z</dcterms:modified>
</cp:coreProperties>
</file>