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8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9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10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11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1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95" r:id="rId2"/>
    <p:sldMasterId id="2147483803" r:id="rId3"/>
    <p:sldMasterId id="2147483811" r:id="rId4"/>
    <p:sldMasterId id="2147483817" r:id="rId5"/>
    <p:sldMasterId id="2147483846" r:id="rId6"/>
    <p:sldMasterId id="2147483848" r:id="rId7"/>
    <p:sldMasterId id="2147483851" r:id="rId8"/>
    <p:sldMasterId id="2147483860" r:id="rId9"/>
    <p:sldMasterId id="2147483865" r:id="rId10"/>
    <p:sldMasterId id="2147483869" r:id="rId11"/>
    <p:sldMasterId id="2147483873" r:id="rId12"/>
    <p:sldMasterId id="2147483886" r:id="rId13"/>
    <p:sldMasterId id="2147483890" r:id="rId14"/>
    <p:sldMasterId id="2147483894" r:id="rId15"/>
    <p:sldMasterId id="2147483912" r:id="rId16"/>
  </p:sldMasterIdLst>
  <p:notesMasterIdLst>
    <p:notesMasterId r:id="rId26"/>
  </p:notesMasterIdLst>
  <p:handoutMasterIdLst>
    <p:handoutMasterId r:id="rId27"/>
  </p:handoutMasterIdLst>
  <p:sldIdLst>
    <p:sldId id="859" r:id="rId17"/>
    <p:sldId id="997" r:id="rId18"/>
    <p:sldId id="995" r:id="rId19"/>
    <p:sldId id="1001" r:id="rId20"/>
    <p:sldId id="996" r:id="rId21"/>
    <p:sldId id="990" r:id="rId22"/>
    <p:sldId id="999" r:id="rId23"/>
    <p:sldId id="1000" r:id="rId24"/>
    <p:sldId id="1002" r:id="rId25"/>
  </p:sldIdLst>
  <p:sldSz cx="9144000" cy="6858000" type="screen4x3"/>
  <p:notesSz cx="7099300" cy="10234613"/>
  <p:custDataLst>
    <p:tags r:id="rId28"/>
  </p:custDataLst>
  <p:defaultTextStyle>
    <a:defPPr>
      <a:defRPr lang="de-DE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6407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2818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69227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5637" algn="ctr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2045" algn="l" defTabSz="91281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38456" algn="l" defTabSz="91281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194865" algn="l" defTabSz="91281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1275" algn="l" defTabSz="91281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hiddenSlides="1" scaleToFitPaper="1" frameSlides="1"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DFEA"/>
    <a:srgbClr val="FFFFFF"/>
    <a:srgbClr val="FF9933"/>
    <a:srgbClr val="000000"/>
    <a:srgbClr val="DB7921"/>
    <a:srgbClr val="555588"/>
    <a:srgbClr val="AAAAFF"/>
    <a:srgbClr val="E86C00"/>
    <a:srgbClr val="0066CC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96" autoAdjust="0"/>
    <p:restoredTop sz="98901" autoAdjust="0"/>
  </p:normalViewPr>
  <p:slideViewPr>
    <p:cSldViewPr>
      <p:cViewPr>
        <p:scale>
          <a:sx n="100" d="100"/>
          <a:sy n="100" d="100"/>
        </p:scale>
        <p:origin x="584" y="7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3246" y="-120"/>
      </p:cViewPr>
      <p:guideLst>
        <p:guide orient="horz" pos="3224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9.xml"/><Relationship Id="rId20" Type="http://schemas.openxmlformats.org/officeDocument/2006/relationships/slide" Target="slides/slide4.xml"/><Relationship Id="rId21" Type="http://schemas.openxmlformats.org/officeDocument/2006/relationships/slide" Target="slides/slide5.xml"/><Relationship Id="rId22" Type="http://schemas.openxmlformats.org/officeDocument/2006/relationships/slide" Target="slides/slide6.xml"/><Relationship Id="rId23" Type="http://schemas.openxmlformats.org/officeDocument/2006/relationships/slide" Target="slides/slide7.xml"/><Relationship Id="rId24" Type="http://schemas.openxmlformats.org/officeDocument/2006/relationships/slide" Target="slides/slide8.xml"/><Relationship Id="rId25" Type="http://schemas.openxmlformats.org/officeDocument/2006/relationships/slide" Target="slides/slide9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tags" Target="tags/tag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" Target="slides/slide1.xml"/><Relationship Id="rId18" Type="http://schemas.openxmlformats.org/officeDocument/2006/relationships/slide" Target="slides/slide2.xml"/><Relationship Id="rId19" Type="http://schemas.openxmlformats.org/officeDocument/2006/relationships/slide" Target="slides/slide3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6128693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8" tIns="47393" rIns="94788" bIns="47393" numCol="1" anchor="t" anchorCtr="0" compatLnSpc="1">
            <a:prstTxWarp prst="textNoShape">
              <a:avLst/>
            </a:prstTxWarp>
          </a:bodyPr>
          <a:lstStyle>
            <a:lvl1pPr algn="l" defTabSz="947593">
              <a:defRPr sz="1200"/>
            </a:lvl1pPr>
          </a:lstStyle>
          <a:p>
            <a:r>
              <a:rPr lang="de-DE" dirty="0" smtClean="0"/>
              <a:t>Kap</a:t>
            </a:r>
            <a:r>
              <a:rPr lang="de-DE" dirty="0"/>
              <a:t>. I. Einführung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171" y="2"/>
            <a:ext cx="3075131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8" tIns="47393" rIns="94788" bIns="47393" numCol="1" anchor="t" anchorCtr="0" compatLnSpc="1">
            <a:prstTxWarp prst="textNoShape">
              <a:avLst/>
            </a:prstTxWarp>
          </a:bodyPr>
          <a:lstStyle>
            <a:lvl1pPr algn="r" defTabSz="947593">
              <a:defRPr sz="1200"/>
            </a:lvl1pPr>
          </a:lstStyle>
          <a:p>
            <a:endParaRPr 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1870"/>
            <a:ext cx="6128693" cy="51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8" tIns="47393" rIns="94788" bIns="47393" numCol="1" anchor="b" anchorCtr="0" compatLnSpc="1">
            <a:prstTxWarp prst="textNoShape">
              <a:avLst/>
            </a:prstTxWarp>
          </a:bodyPr>
          <a:lstStyle>
            <a:lvl1pPr algn="l" defTabSz="947593">
              <a:defRPr sz="1200"/>
            </a:lvl1pPr>
          </a:lstStyle>
          <a:p>
            <a:r>
              <a:rPr lang="de-DE" dirty="0"/>
              <a:t>Vorlesung Regelungstechnik, Lehrstuhl für Systemtheorie und Regelungstechnik,                     </a:t>
            </a:r>
            <a:r>
              <a:rPr lang="de-DE" dirty="0" smtClean="0"/>
              <a:t>Prof. Dr</a:t>
            </a:r>
            <a:r>
              <a:rPr lang="de-DE" dirty="0"/>
              <a:t>.-Ing. Rolf Findeisen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171" y="9721870"/>
            <a:ext cx="3075131" cy="51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8" tIns="47393" rIns="94788" bIns="47393" numCol="1" anchor="b" anchorCtr="0" compatLnSpc="1">
            <a:prstTxWarp prst="textNoShape">
              <a:avLst/>
            </a:prstTxWarp>
          </a:bodyPr>
          <a:lstStyle>
            <a:lvl1pPr algn="r" defTabSz="947593">
              <a:defRPr sz="1200"/>
            </a:lvl1pPr>
          </a:lstStyle>
          <a:p>
            <a:fld id="{E9B68B36-754B-4233-9FD3-C6A41CC28108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8838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3075131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8" tIns="47393" rIns="94788" bIns="47393" numCol="1" anchor="t" anchorCtr="0" compatLnSpc="1">
            <a:prstTxWarp prst="textNoShape">
              <a:avLst/>
            </a:prstTxWarp>
          </a:bodyPr>
          <a:lstStyle>
            <a:lvl1pPr algn="l" defTabSz="947593">
              <a:defRPr sz="1200"/>
            </a:lvl1pPr>
          </a:lstStyle>
          <a:p>
            <a:r>
              <a:rPr lang="de-DE"/>
              <a:t>zu Kap. I. Einführung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171" y="2"/>
            <a:ext cx="3075131" cy="51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8" tIns="47393" rIns="94788" bIns="47393" numCol="1" anchor="t" anchorCtr="0" compatLnSpc="1">
            <a:prstTxWarp prst="textNoShape">
              <a:avLst/>
            </a:prstTxWarp>
          </a:bodyPr>
          <a:lstStyle>
            <a:lvl1pPr algn="r" defTabSz="947593">
              <a:defRPr sz="1200"/>
            </a:lvl1pPr>
          </a:lstStyle>
          <a:p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72980" y="4861781"/>
            <a:ext cx="6230375" cy="124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8" tIns="47393" rIns="94788" bIns="47393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21870"/>
            <a:ext cx="3075131" cy="51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8" tIns="47393" rIns="94788" bIns="47393" numCol="1" anchor="b" anchorCtr="0" compatLnSpc="1">
            <a:prstTxWarp prst="textNoShape">
              <a:avLst/>
            </a:prstTxWarp>
          </a:bodyPr>
          <a:lstStyle>
            <a:lvl1pPr algn="l" defTabSz="947593">
              <a:defRPr sz="1200"/>
            </a:lvl1pPr>
          </a:lstStyle>
          <a:p>
            <a:r>
              <a:rPr lang="de-DE"/>
              <a:t>Vorlesung Regelungstechnik, Lehrstuhl für Systemtheorie und Regelungstechnik,                     Dr.-Ing. Rolf Findeisen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171" y="9721870"/>
            <a:ext cx="3075131" cy="51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8" tIns="47393" rIns="94788" bIns="47393" numCol="1" anchor="b" anchorCtr="0" compatLnSpc="1">
            <a:prstTxWarp prst="textNoShape">
              <a:avLst/>
            </a:prstTxWarp>
          </a:bodyPr>
          <a:lstStyle>
            <a:lvl1pPr algn="r" defTabSz="947593">
              <a:defRPr sz="1200"/>
            </a:lvl1pPr>
          </a:lstStyle>
          <a:p>
            <a:fld id="{357BFC96-9F1D-4297-85A2-86EEFD36F717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237978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6407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2818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69227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5637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2045" algn="l" defTabSz="9128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8456" algn="l" defTabSz="9128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4865" algn="l" defTabSz="9128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1275" algn="l" defTabSz="9128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0600" y="768350"/>
            <a:ext cx="5118100" cy="38385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 joint publications, but many discussions and exchanges. I think the first time at a conference/workshop here in oxford. But many times afterwards. The nice thing -- always </a:t>
            </a:r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zu Kap. I. Einführung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Vorlesung Regelungstechnik, Lehrstuhl für Systemtheorie und Regelungstechnik,                     Dr.-Ing. Rolf Findeisen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BFC96-9F1D-4297-85A2-86EEFD36F717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6328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 lIns="91283" tIns="45640" rIns="91283" bIns="45640"/>
          <a:lstStyle>
            <a:lvl1pPr>
              <a:buClrTx/>
              <a:defRPr sz="1800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§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>
              <a:buClrTx/>
              <a:buFont typeface="Wingdings" pitchFamily="2" charset="2"/>
              <a:buChar char="§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4"/>
            <a:ext cx="8229600" cy="5211763"/>
          </a:xfrm>
          <a:prstGeom prst="rect">
            <a:avLst/>
          </a:prstGeom>
        </p:spPr>
        <p:txBody>
          <a:bodyPr lIns="91339" tIns="45668" rIns="91339" bIns="45668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91339" tIns="45668" rIns="91339" bIns="45668"/>
          <a:lstStyle/>
          <a:p>
            <a:fld id="{32BE3144-2DC7-4D2F-B7C8-C9B590539A9B}" type="datetimeFigureOut">
              <a:rPr lang="de-DE" smtClean="0">
                <a:solidFill>
                  <a:prstClr val="black"/>
                </a:solidFill>
              </a:rPr>
              <a:pPr/>
              <a:t>11.07.17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3" y="6356352"/>
            <a:ext cx="2895600" cy="365125"/>
          </a:xfrm>
          <a:prstGeom prst="rect">
            <a:avLst/>
          </a:prstGeom>
        </p:spPr>
        <p:txBody>
          <a:bodyPr lIns="91339" tIns="45668" rIns="91339" bIns="45668"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91339" tIns="45668" rIns="91339" bIns="45668"/>
          <a:lstStyle/>
          <a:p>
            <a:fld id="{0993E5B5-7A45-448A-89E7-FA2D2370BB6D}" type="slidenum">
              <a:rPr lang="de-DE" smtClean="0">
                <a:solidFill>
                  <a:prstClr val="black"/>
                </a:solidFill>
              </a:rPr>
              <a:pPr/>
              <a:t>‹#›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389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 lIns="91283" tIns="45640" rIns="91283" bIns="45640"/>
          <a:lstStyle>
            <a:lvl1pPr>
              <a:buClrTx/>
              <a:defRPr sz="1800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§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>
              <a:buClrTx/>
              <a:buFont typeface="Wingdings" pitchFamily="2" charset="2"/>
              <a:buChar char="§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570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749300" y="1339853"/>
            <a:ext cx="8223250" cy="5334000"/>
          </a:xfrm>
          <a:prstGeom prst="rect">
            <a:avLst/>
          </a:prstGeom>
        </p:spPr>
        <p:txBody>
          <a:bodyPr lIns="91283" tIns="45640" rIns="91283" bIns="4564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30" y="-23"/>
            <a:ext cx="8786874" cy="785817"/>
          </a:xfrm>
          <a:prstGeom prst="rect">
            <a:avLst/>
          </a:prstGeom>
        </p:spPr>
        <p:txBody>
          <a:bodyPr/>
          <a:lstStyle>
            <a:lvl1pPr algn="ctr"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8891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 lIns="91428" tIns="45715" rIns="91428" bIns="45715"/>
          <a:lstStyle>
            <a:lvl1pPr marL="85714" indent="-85714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683" indent="-8254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716" indent="-71429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37097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9101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6321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4076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DC0B2D9-B2C6-4E06-B8A9-051DEDE52F39}" type="datetimeFigureOut">
              <a:rPr lang="de-DE" smtClean="0">
                <a:solidFill>
                  <a:prstClr val="black"/>
                </a:solidFill>
              </a:rPr>
              <a:pPr/>
              <a:t>11.07.17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C459796-8A9F-4457-A997-43794D32D82D}" type="slidenum">
              <a:rPr lang="de-DE" smtClean="0">
                <a:solidFill>
                  <a:prstClr val="black"/>
                </a:solidFill>
              </a:rPr>
              <a:pPr/>
              <a:t>‹#›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645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5211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2BE3144-2DC7-4D2F-B7C8-C9B590539A9B}" type="datetimeFigureOut">
              <a:rPr lang="de-DE" smtClean="0">
                <a:solidFill>
                  <a:prstClr val="black"/>
                </a:solidFill>
              </a:rPr>
              <a:pPr/>
              <a:t>11.07.17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0993E5B5-7A45-448A-89E7-FA2D2370BB6D}" type="slidenum">
              <a:rPr lang="de-DE" smtClean="0">
                <a:solidFill>
                  <a:prstClr val="black"/>
                </a:solidFill>
              </a:rPr>
              <a:pPr/>
              <a:t>‹#›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91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  <a:effectLst/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5885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 lIns="91339" tIns="45668" rIns="91339" bIns="45668"/>
          <a:lstStyle>
            <a:lvl1pPr marL="85629" indent="-85629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149" indent="-82459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4744" indent="-71359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5299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482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71547"/>
            <a:ext cx="8280000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79512" y="-2117"/>
            <a:ext cx="8280000" cy="79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4208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512" y="0"/>
            <a:ext cx="8280000" cy="792000"/>
          </a:xfrm>
          <a:prstGeom prst="rect">
            <a:avLst/>
          </a:prstGeom>
        </p:spPr>
        <p:txBody>
          <a:bodyPr/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pic>
        <p:nvPicPr>
          <p:cNvPr id="3" name="Bild 35" descr="ottonew2.pd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131261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99739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749300" y="1339851"/>
            <a:ext cx="8223250" cy="533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32" y="-23"/>
            <a:ext cx="8786874" cy="785817"/>
          </a:xfrm>
          <a:prstGeom prst="rect">
            <a:avLst/>
          </a:prstGeom>
        </p:spPr>
        <p:txBody>
          <a:bodyPr/>
          <a:lstStyle>
            <a:lvl1pPr algn="ctr"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4741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5EE0-BE6C-5649-98FA-0042080CC706}" type="datetimeFigureOut">
              <a:rPr lang="de-DE" smtClean="0"/>
              <a:t>11.07.17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DD2FE7-0B6D-9144-87A4-07308F503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12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5431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099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7100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2990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9143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6"/>
            <a:ext cx="7772400" cy="1470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3" y="3886200"/>
            <a:ext cx="6400800" cy="1752600"/>
          </a:xfrm>
          <a:prstGeom prst="rect">
            <a:avLst/>
          </a:prstGeom>
        </p:spPr>
        <p:txBody>
          <a:bodyPr lIns="91339" tIns="45668" rIns="91339" bIns="45668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91339" tIns="45668" rIns="91339" bIns="45668"/>
          <a:lstStyle/>
          <a:p>
            <a:fld id="{32BE3144-2DC7-4D2F-B7C8-C9B590539A9B}" type="datetimeFigureOut">
              <a:rPr lang="de-DE" smtClean="0">
                <a:solidFill>
                  <a:prstClr val="black"/>
                </a:solidFill>
              </a:rPr>
              <a:pPr/>
              <a:t>11.07.17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3" y="6356352"/>
            <a:ext cx="2895600" cy="365125"/>
          </a:xfrm>
          <a:prstGeom prst="rect">
            <a:avLst/>
          </a:prstGeom>
        </p:spPr>
        <p:txBody>
          <a:bodyPr lIns="91339" tIns="45668" rIns="91339" bIns="45668"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91339" tIns="45668" rIns="91339" bIns="45668"/>
          <a:lstStyle/>
          <a:p>
            <a:fld id="{0993E5B5-7A45-448A-89E7-FA2D2370BB6D}" type="slidenum">
              <a:rPr lang="de-DE" smtClean="0">
                <a:solidFill>
                  <a:prstClr val="black"/>
                </a:solidFill>
              </a:rPr>
              <a:pPr/>
              <a:t>‹#›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398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101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33960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80933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071547"/>
            <a:ext cx="8429684" cy="5357851"/>
          </a:xfrm>
          <a:prstGeom prst="rect">
            <a:avLst/>
          </a:prstGeom>
        </p:spPr>
        <p:txBody>
          <a:bodyPr/>
          <a:lstStyle>
            <a:lvl1pPr>
              <a:buClrTx/>
              <a:defRPr sz="1800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§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>
              <a:buClrTx/>
              <a:buFont typeface="Wingdings" pitchFamily="2" charset="2"/>
              <a:buChar char="§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32" y="6352"/>
            <a:ext cx="8715436" cy="85088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3631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2" y="6352"/>
            <a:ext cx="8715436" cy="85088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303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85720" y="1339851"/>
            <a:ext cx="8223250" cy="533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378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4295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2" y="-23"/>
            <a:ext cx="8786874" cy="785817"/>
          </a:xfrm>
          <a:prstGeom prst="rect">
            <a:avLst/>
          </a:prstGeom>
        </p:spPr>
        <p:txBody>
          <a:bodyPr/>
          <a:lstStyle>
            <a:lvl1pPr algn="ctr"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844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33844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865217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375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512" y="0"/>
            <a:ext cx="8280000" cy="792000"/>
          </a:xfrm>
          <a:prstGeom prst="rect">
            <a:avLst/>
          </a:prstGeom>
        </p:spPr>
        <p:txBody>
          <a:bodyPr/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2333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0" y="-23"/>
            <a:ext cx="8786874" cy="785817"/>
          </a:xfrm>
          <a:prstGeom prst="rect">
            <a:avLst/>
          </a:prstGeom>
        </p:spPr>
        <p:txBody>
          <a:bodyPr/>
          <a:lstStyle>
            <a:lvl1pPr algn="ctr"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845" y="1600209"/>
            <a:ext cx="4038600" cy="4525963"/>
          </a:xfrm>
          <a:prstGeom prst="rect">
            <a:avLst/>
          </a:prstGeom>
        </p:spPr>
        <p:txBody>
          <a:bodyPr lIns="91339" tIns="45668" rIns="91339" bIns="4566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33845" y="1600209"/>
            <a:ext cx="4038600" cy="4525963"/>
          </a:xfrm>
          <a:prstGeom prst="rect">
            <a:avLst/>
          </a:prstGeom>
        </p:spPr>
        <p:txBody>
          <a:bodyPr lIns="91339" tIns="45668" rIns="91339" bIns="4566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30627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5211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2BE3144-2DC7-4D2F-B7C8-C9B590539A9B}" type="datetimeFigureOut">
              <a:rPr lang="de-DE" smtClean="0">
                <a:solidFill>
                  <a:prstClr val="black"/>
                </a:solidFill>
              </a:rPr>
              <a:pPr/>
              <a:t>11.07.17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0993E5B5-7A45-448A-89E7-FA2D2370BB6D}" type="slidenum">
              <a:rPr lang="de-DE" smtClean="0">
                <a:solidFill>
                  <a:prstClr val="black"/>
                </a:solidFill>
              </a:rPr>
              <a:pPr/>
              <a:t>‹#›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6422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  <a:effectLst/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6736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  <a:effectLst/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4323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  <a:effectLst/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86691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  <a:effectLst/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50563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  <a:effectLst/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74847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749300" y="1339851"/>
            <a:ext cx="8223250" cy="533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32" y="-23"/>
            <a:ext cx="8786874" cy="785817"/>
          </a:xfrm>
          <a:prstGeom prst="rect">
            <a:avLst/>
          </a:prstGeom>
        </p:spPr>
        <p:txBody>
          <a:bodyPr/>
          <a:lstStyle>
            <a:lvl1pPr algn="ctr"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60229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3DC0B2D9-B2C6-4E06-B8A9-051DEDE52F39}" type="datetimeFigureOut">
              <a:rPr lang="de-DE" smtClean="0">
                <a:solidFill>
                  <a:prstClr val="black"/>
                </a:solidFill>
              </a:rPr>
              <a:pPr/>
              <a:t>11.07.17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5C459796-8A9F-4457-A997-43794D32D82D}" type="slidenum">
              <a:rPr lang="de-DE" smtClean="0">
                <a:solidFill>
                  <a:prstClr val="black"/>
                </a:solidFill>
              </a:rPr>
              <a:pPr/>
              <a:t>‹#›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4394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  <a:effectLst/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43709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/>
          <a:lstStyle>
            <a:lvl1pPr marL="85725" indent="-85725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750" indent="-82550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5838" indent="-71438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2095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  <a:effectLst/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06214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5866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610600" cy="83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4"/>
            <a:ext cx="8229600" cy="5211763"/>
          </a:xfrm>
          <a:prstGeom prst="rect">
            <a:avLst/>
          </a:prstGeom>
        </p:spPr>
        <p:txBody>
          <a:bodyPr lIns="91339" tIns="45668" rIns="91339" bIns="45668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91339" tIns="45668" rIns="91339" bIns="45668"/>
          <a:lstStyle/>
          <a:p>
            <a:fld id="{32BE3144-2DC7-4D2F-B7C8-C9B590539A9B}" type="datetimeFigureOut">
              <a:rPr lang="de-DE" smtClean="0">
                <a:solidFill>
                  <a:prstClr val="black"/>
                </a:solidFill>
              </a:rPr>
              <a:pPr/>
              <a:t>11.07.17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3" y="6356352"/>
            <a:ext cx="2895600" cy="365125"/>
          </a:xfrm>
          <a:prstGeom prst="rect">
            <a:avLst/>
          </a:prstGeom>
        </p:spPr>
        <p:txBody>
          <a:bodyPr lIns="91339" tIns="45668" rIns="91339" bIns="45668"/>
          <a:lstStyle/>
          <a:p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91339" tIns="45668" rIns="91339" bIns="45668"/>
          <a:lstStyle/>
          <a:p>
            <a:fld id="{0993E5B5-7A45-448A-89E7-FA2D2370BB6D}" type="slidenum">
              <a:rPr lang="de-DE" smtClean="0">
                <a:solidFill>
                  <a:prstClr val="black"/>
                </a:solidFill>
              </a:rPr>
              <a:pPr/>
              <a:t>‹#›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66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7"/>
            <a:ext cx="8429684" cy="5357851"/>
          </a:xfrm>
          <a:prstGeom prst="rect">
            <a:avLst/>
          </a:prstGeom>
        </p:spPr>
        <p:txBody>
          <a:bodyPr lIns="91339" tIns="45668" rIns="91339" bIns="45668"/>
          <a:lstStyle>
            <a:lvl1pPr marL="85629" indent="-85629">
              <a:buClrTx/>
              <a:buFont typeface="Arial" pitchFamily="34" charset="0"/>
              <a:buNone/>
              <a:defRPr sz="1800">
                <a:latin typeface="Calibri" pitchFamily="34" charset="0"/>
              </a:defRPr>
            </a:lvl1pPr>
            <a:lvl2pPr marL="539149" indent="-82459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2pPr>
            <a:lvl3pPr marL="984744" indent="-71359">
              <a:buClrTx/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Calibri" pitchFamily="34" charset="0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5544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749300" y="1339853"/>
            <a:ext cx="8223250" cy="5334000"/>
          </a:xfrm>
          <a:prstGeom prst="rect">
            <a:avLst/>
          </a:prstGeom>
        </p:spPr>
        <p:txBody>
          <a:bodyPr lIns="91339" tIns="45668" rIns="91339" bIns="45668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30" y="-23"/>
            <a:ext cx="8786874" cy="785817"/>
          </a:xfrm>
          <a:prstGeom prst="rect">
            <a:avLst/>
          </a:prstGeom>
        </p:spPr>
        <p:txBody>
          <a:bodyPr/>
          <a:lstStyle>
            <a:lvl1pPr algn="ctr"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1532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047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2" Type="http://schemas.openxmlformats.org/officeDocument/2006/relationships/slideLayout" Target="../slideLayouts/slideLayout30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4" Type="http://schemas.openxmlformats.org/officeDocument/2006/relationships/theme" Target="../theme/theme14.xml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4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<Relationship Id="rId14" Type="http://schemas.openxmlformats.org/officeDocument/2006/relationships/theme" Target="../theme/theme15.xm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theme" Target="../theme/theme16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49.xml"/><Relationship Id="rId2" Type="http://schemas.openxmlformats.org/officeDocument/2006/relationships/slideLayout" Target="../slideLayouts/slideLayout5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theme" Target="../theme/theme3.xml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theme" Target="../theme/theme5.xml"/><Relationship Id="rId3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theme" Target="../theme/theme6.xml"/><Relationship Id="rId3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theme" Target="../theme/theme7.xml"/><Relationship Id="rId3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theme" Target="../theme/theme8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5" Type="http://schemas.openxmlformats.org/officeDocument/2006/relationships/theme" Target="../theme/theme9.xml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32" y="6352"/>
            <a:ext cx="8786842" cy="85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3" tIns="45640" rIns="91283" bIns="4564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2"/>
            <a:ext cx="1806575" cy="46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283" tIns="45640" rIns="91283" bIns="45640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 b="0">
              <a:cs typeface="+mn-cs"/>
            </a:endParaRPr>
          </a:p>
        </p:txBody>
      </p:sp>
      <p:sp>
        <p:nvSpPr>
          <p:cNvPr id="4" name="Rechteck 37"/>
          <p:cNvSpPr/>
          <p:nvPr/>
        </p:nvSpPr>
        <p:spPr>
          <a:xfrm>
            <a:off x="8811944" y="15"/>
            <a:ext cx="345600" cy="686525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83" tIns="45640" rIns="91283" bIns="45640" rtlCol="0" anchor="ctr"/>
          <a:lstStyle/>
          <a:p>
            <a:pPr algn="ctr"/>
            <a:endParaRPr lang="en-US" noProof="0" dirty="0"/>
          </a:p>
        </p:txBody>
      </p:sp>
      <p:pic>
        <p:nvPicPr>
          <p:cNvPr id="10" name="Bild 35" descr="ottonew2.pd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6407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2818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69227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5637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301" indent="-342301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1665" indent="-285255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1023" indent="-228202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597432" indent="-228202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3842" indent="-228202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0250" indent="-228202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66660" indent="-228202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3069" indent="-228202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79479" indent="-228202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07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818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227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637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045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456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865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275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 dirty="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475638" y="6202379"/>
            <a:ext cx="994995" cy="272704"/>
          </a:xfrm>
          <a:prstGeom prst="rect">
            <a:avLst/>
          </a:prstGeom>
          <a:effectLst/>
        </p:spPr>
      </p:pic>
      <p:sp>
        <p:nvSpPr>
          <p:cNvPr id="2" name="Textfeld 1"/>
          <p:cNvSpPr txBox="1"/>
          <p:nvPr userDrawn="1"/>
        </p:nvSpPr>
        <p:spPr>
          <a:xfrm rot="16200000">
            <a:off x="6668880" y="3367702"/>
            <a:ext cx="460851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MPC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for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Nonlinear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Systems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Subject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to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Input/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Ouput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en-US" sz="800" dirty="0" smtClean="0">
                <a:solidFill>
                  <a:prstClr val="black"/>
                </a:solidFill>
                <a:latin typeface="Calibri" pitchFamily="34" charset="0"/>
              </a:rPr>
              <a:t>Delays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and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Information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Losses</a:t>
            </a:r>
            <a:endParaRPr lang="de-DE" sz="800" dirty="0" smtClean="0">
              <a:solidFill>
                <a:prstClr val="black"/>
              </a:solidFill>
              <a:latin typeface="Calibri" pitchFamily="34" charset="0"/>
            </a:endParaRPr>
          </a:p>
          <a:p>
            <a:pPr algn="l"/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P.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Varutti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,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Ph.D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.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Defence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, Otto-von-Guericke University Magdeburg, 30.01.2014</a:t>
            </a:r>
          </a:p>
        </p:txBody>
      </p:sp>
    </p:spTree>
    <p:extLst>
      <p:ext uri="{BB962C8B-B14F-4D97-AF65-F5344CB8AC3E}">
        <p14:creationId xmlns:p14="http://schemas.microsoft.com/office/powerpoint/2010/main" val="3836483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8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 dirty="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475638" y="6202379"/>
            <a:ext cx="994995" cy="272704"/>
          </a:xfrm>
          <a:prstGeom prst="rect">
            <a:avLst/>
          </a:prstGeom>
          <a:effectLst/>
        </p:spPr>
      </p:pic>
      <p:sp>
        <p:nvSpPr>
          <p:cNvPr id="2" name="Textfeld 1"/>
          <p:cNvSpPr txBox="1"/>
          <p:nvPr userDrawn="1"/>
        </p:nvSpPr>
        <p:spPr>
          <a:xfrm rot="16200000">
            <a:off x="6668880" y="3367702"/>
            <a:ext cx="460851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MPC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for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Nonlinear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Systems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Subject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to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Input/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Ouput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en-US" sz="800" dirty="0" smtClean="0">
                <a:solidFill>
                  <a:prstClr val="black"/>
                </a:solidFill>
                <a:latin typeface="Calibri" pitchFamily="34" charset="0"/>
              </a:rPr>
              <a:t>Delays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and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Information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Losses</a:t>
            </a:r>
            <a:endParaRPr lang="de-DE" sz="800" dirty="0" smtClean="0">
              <a:solidFill>
                <a:prstClr val="black"/>
              </a:solidFill>
              <a:latin typeface="Calibri" pitchFamily="34" charset="0"/>
            </a:endParaRPr>
          </a:p>
          <a:p>
            <a:pPr algn="l"/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P.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Varutti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,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Ph.D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.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Defence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, Otto-von-Guericke University Magdeburg, 30.01.2014</a:t>
            </a:r>
          </a:p>
        </p:txBody>
      </p:sp>
    </p:spTree>
    <p:extLst>
      <p:ext uri="{BB962C8B-B14F-4D97-AF65-F5344CB8AC3E}">
        <p14:creationId xmlns:p14="http://schemas.microsoft.com/office/powerpoint/2010/main" val="1489584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2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 dirty="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475638" y="6202379"/>
            <a:ext cx="994995" cy="272704"/>
          </a:xfrm>
          <a:prstGeom prst="rect">
            <a:avLst/>
          </a:prstGeom>
          <a:effectLst/>
        </p:spPr>
      </p:pic>
      <p:sp>
        <p:nvSpPr>
          <p:cNvPr id="2" name="Textfeld 1"/>
          <p:cNvSpPr txBox="1"/>
          <p:nvPr userDrawn="1"/>
        </p:nvSpPr>
        <p:spPr>
          <a:xfrm rot="16200000">
            <a:off x="6668880" y="3367702"/>
            <a:ext cx="460851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MPC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for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Nonlinear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Systems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Subject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to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Input/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Ouput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en-US" sz="800" dirty="0" smtClean="0">
                <a:solidFill>
                  <a:prstClr val="black"/>
                </a:solidFill>
                <a:latin typeface="Calibri" pitchFamily="34" charset="0"/>
              </a:rPr>
              <a:t>Delays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and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 Information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Losses</a:t>
            </a:r>
            <a:endParaRPr lang="de-DE" sz="800" dirty="0" smtClean="0">
              <a:solidFill>
                <a:prstClr val="black"/>
              </a:solidFill>
              <a:latin typeface="Calibri" pitchFamily="34" charset="0"/>
            </a:endParaRPr>
          </a:p>
          <a:p>
            <a:pPr algn="l"/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P.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Varutti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,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Ph.D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. </a:t>
            </a:r>
            <a:r>
              <a:rPr lang="de-DE" sz="800" dirty="0" err="1" smtClean="0">
                <a:solidFill>
                  <a:prstClr val="black"/>
                </a:solidFill>
                <a:latin typeface="Calibri" pitchFamily="34" charset="0"/>
              </a:rPr>
              <a:t>Defence</a:t>
            </a:r>
            <a:r>
              <a:rPr lang="de-DE" sz="800" dirty="0" smtClean="0">
                <a:solidFill>
                  <a:prstClr val="black"/>
                </a:solidFill>
                <a:latin typeface="Calibri" pitchFamily="34" charset="0"/>
              </a:rPr>
              <a:t>, Otto-von-Guericke University Magdeburg, 30.01.2014</a:t>
            </a:r>
          </a:p>
        </p:txBody>
      </p:sp>
    </p:spTree>
    <p:extLst>
      <p:ext uri="{BB962C8B-B14F-4D97-AF65-F5344CB8AC3E}">
        <p14:creationId xmlns:p14="http://schemas.microsoft.com/office/powerpoint/2010/main" val="3785029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6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5" name="Text Box 40"/>
          <p:cNvSpPr txBox="1">
            <a:spLocks noChangeArrowheads="1"/>
          </p:cNvSpPr>
          <p:nvPr userDrawn="1"/>
        </p:nvSpPr>
        <p:spPr bwMode="auto">
          <a:xfrm rot="16200000">
            <a:off x="6867382" y="3654191"/>
            <a:ext cx="4236441" cy="214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fontAlgn="auto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900" dirty="0" smtClean="0">
                <a:solidFill>
                  <a:srgbClr val="808080">
                    <a:lumMod val="50000"/>
                  </a:srgbClr>
                </a:solidFill>
                <a:latin typeface="Calibri" pitchFamily="34" charset="0"/>
              </a:rPr>
              <a:t>R. Findeisen: Model-predictive control of networked systems</a:t>
            </a: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829797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32" y="6352"/>
            <a:ext cx="8786842" cy="85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>
              <a:solidFill>
                <a:prstClr val="black"/>
              </a:solidFill>
            </a:endParaRPr>
          </a:p>
        </p:txBody>
      </p:sp>
      <p:sp>
        <p:nvSpPr>
          <p:cNvPr id="5" name="Text Box 40"/>
          <p:cNvSpPr txBox="1">
            <a:spLocks noChangeArrowheads="1"/>
          </p:cNvSpPr>
          <p:nvPr/>
        </p:nvSpPr>
        <p:spPr bwMode="auto">
          <a:xfrm rot="16200000">
            <a:off x="6193910" y="2830143"/>
            <a:ext cx="561662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defRPr/>
            </a:pP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Pablo </a:t>
            </a:r>
            <a:r>
              <a:rPr lang="en-US" sz="1100" dirty="0" err="1" smtClean="0">
                <a:solidFill>
                  <a:prstClr val="black"/>
                </a:solidFill>
                <a:latin typeface="Calibri"/>
              </a:rPr>
              <a:t>Zometa</a:t>
            </a:r>
            <a:r>
              <a:rPr lang="en-US" sz="1100" dirty="0" smtClean="0">
                <a:solidFill>
                  <a:prstClr val="black"/>
                </a:solidFill>
                <a:latin typeface="Calibri"/>
              </a:rPr>
              <a:t>, Automatic Code Generation of Model Predictive Control for Embedded Systems</a:t>
            </a:r>
            <a:endParaRPr lang="de-DE" sz="1100" dirty="0" smtClean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9" name="Bild 35" descr="ottonew2.pd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58751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99393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7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  <p:sldLayoutId id="2147483909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13156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5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39" tIns="45668" rIns="91339" bIns="45668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2"/>
            <a:ext cx="1806575" cy="46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39" tIns="45668" rIns="91339" bIns="45668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378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801" r:id="rId4"/>
    <p:sldLayoutId id="2147483802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6691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3383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0074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6766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514" indent="-342514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123" indent="-285432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1729" indent="-228344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598420" indent="-228344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5112" indent="-228344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1803" indent="-228344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68495" indent="-228344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5186" indent="-228344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1879" indent="-228344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91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383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074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766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456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150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840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532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39" tIns="45668" rIns="91339" bIns="45668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2"/>
            <a:ext cx="1806575" cy="46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39" tIns="45668" rIns="91339" bIns="45668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4822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8" r:id="rId3"/>
    <p:sldLayoutId id="2147483810" r:id="rId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6691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3383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0074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6766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514" indent="-342514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123" indent="-285432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1729" indent="-228344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598420" indent="-228344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5112" indent="-228344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1803" indent="-228344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68495" indent="-228344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5186" indent="-228344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1879" indent="-228344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91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383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074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766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456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150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840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532" algn="l" defTabSz="9133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32" y="6352"/>
            <a:ext cx="8786842" cy="85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83" tIns="45640" rIns="91283" bIns="4564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2"/>
            <a:ext cx="1806575" cy="46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283" tIns="45640" rIns="91283" bIns="45640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>
              <a:solidFill>
                <a:prstClr val="black"/>
              </a:solidFill>
            </a:endParaRPr>
          </a:p>
        </p:txBody>
      </p:sp>
      <p:sp>
        <p:nvSpPr>
          <p:cNvPr id="4" name="Rechteck 37"/>
          <p:cNvSpPr/>
          <p:nvPr/>
        </p:nvSpPr>
        <p:spPr>
          <a:xfrm>
            <a:off x="8811944" y="15"/>
            <a:ext cx="345600" cy="686525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83" tIns="45640" rIns="91283" bIns="45640" rtlCol="0" anchor="ctr"/>
          <a:lstStyle/>
          <a:p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10" name="Bild 35" descr="ottonew2.pd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84787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5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6407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2818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69227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5637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301" indent="-342301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1665" indent="-285255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1023" indent="-228202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597432" indent="-228202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3842" indent="-228202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0250" indent="-228202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66660" indent="-228202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3069" indent="-228202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79479" indent="-228202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07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818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227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637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045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456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865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275" algn="l" defTabSz="912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8" tIns="45715" rIns="91428" bIns="4571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2"/>
            <a:ext cx="1806575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5" rIns="91428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64511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144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287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431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574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857" indent="-342857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858" indent="-285715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2859" indent="-228571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002" indent="-228571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146" indent="-228571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289" indent="-228571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433" indent="-228571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8576" indent="-228571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5719" indent="-228571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4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7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1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7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1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4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8" algn="l" defTabSz="9142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40953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>
              <a:solidFill>
                <a:prstClr val="black"/>
              </a:solidFill>
            </a:endParaRPr>
          </a:p>
        </p:txBody>
      </p:sp>
      <p:sp>
        <p:nvSpPr>
          <p:cNvPr id="5" name="Text Box 40"/>
          <p:cNvSpPr txBox="1">
            <a:spLocks noChangeArrowheads="1"/>
          </p:cNvSpPr>
          <p:nvPr userDrawn="1"/>
        </p:nvSpPr>
        <p:spPr bwMode="auto">
          <a:xfrm rot="16200000">
            <a:off x="7101592" y="3863353"/>
            <a:ext cx="3819533" cy="21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fontAlgn="auto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kern="900" dirty="0" err="1" smtClean="0">
                <a:solidFill>
                  <a:srgbClr val="808080">
                    <a:lumMod val="50000"/>
                  </a:srgbClr>
                </a:solidFill>
                <a:latin typeface="Calibri" pitchFamily="34" charset="0"/>
              </a:rPr>
              <a:t>Course</a:t>
            </a:r>
            <a:r>
              <a:rPr lang="de-DE" sz="1000" kern="900" dirty="0" smtClean="0">
                <a:solidFill>
                  <a:srgbClr val="808080">
                    <a:lumMod val="50000"/>
                  </a:srgbClr>
                </a:solidFill>
                <a:latin typeface="Calibri" pitchFamily="34" charset="0"/>
              </a:rPr>
              <a:t> MPC, </a:t>
            </a:r>
            <a:r>
              <a:rPr lang="de-DE" sz="1000" kern="900" dirty="0" err="1" smtClean="0">
                <a:solidFill>
                  <a:srgbClr val="808080">
                    <a:lumMod val="50000"/>
                  </a:srgbClr>
                </a:solidFill>
                <a:latin typeface="Calibri" pitchFamily="34" charset="0"/>
              </a:rPr>
              <a:t>Aalborg</a:t>
            </a:r>
            <a:r>
              <a:rPr lang="de-DE" sz="1000" kern="900" dirty="0" smtClean="0">
                <a:solidFill>
                  <a:srgbClr val="808080">
                    <a:lumMod val="50000"/>
                  </a:srgbClr>
                </a:solidFill>
                <a:latin typeface="Calibri" pitchFamily="34" charset="0"/>
              </a:rPr>
              <a:t>, November 2010</a:t>
            </a: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83972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520" y="6351"/>
            <a:ext cx="8535290" cy="7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185028" y="228601"/>
            <a:ext cx="1806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GB" sz="2400">
              <a:solidFill>
                <a:prstClr val="black"/>
              </a:solidFill>
            </a:endParaRPr>
          </a:p>
        </p:txBody>
      </p:sp>
      <p:pic>
        <p:nvPicPr>
          <p:cNvPr id="8" name="Bild 35" descr="ottonew2.pd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grayscl/>
            <a:lum contrast="-30000"/>
          </a:blip>
          <a:stretch>
            <a:fillRect/>
          </a:stretch>
        </p:blipFill>
        <p:spPr>
          <a:xfrm rot="16200000">
            <a:off x="8506581" y="6202379"/>
            <a:ext cx="994995" cy="27270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8968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5" r:id="rId2"/>
    <p:sldLayoutId id="2147483856" r:id="rId3"/>
    <p:sldLayoutId id="2147483857" r:id="rId4"/>
    <p:sldLayoutId id="2147483858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5555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DAFDA"/>
        </a:buClr>
        <a:buFont typeface="Wingdings" pitchFamily="2" charset="2"/>
        <a:buChar char="§"/>
        <a:defRPr>
          <a:solidFill>
            <a:srgbClr val="5555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Font typeface="Wingdings" pitchFamily="2" charset="2"/>
        <a:buChar char="§"/>
        <a:defRPr>
          <a:solidFill>
            <a:srgbClr val="E86C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86C00"/>
        </a:buClr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55588"/>
        </a:buClr>
        <a:buChar char="•"/>
        <a:defRPr>
          <a:solidFill>
            <a:srgbClr val="DB792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591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4" r:id="rId3"/>
    <p:sldLayoutId id="2147483916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jpeg"/><Relationship Id="rId5" Type="http://schemas.microsoft.com/office/2007/relationships/hdphoto" Target="../media/hdphoto1.wdp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jp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22.jpg"/><Relationship Id="rId5" Type="http://schemas.openxmlformats.org/officeDocument/2006/relationships/image" Target="../media/image23.jpg"/><Relationship Id="rId6" Type="http://schemas.openxmlformats.org/officeDocument/2006/relationships/image" Target="../media/image24.jpg"/><Relationship Id="rId7" Type="http://schemas.openxmlformats.org/officeDocument/2006/relationships/image" Target="../media/image25.tiff"/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ogofosbenew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38" y="1310307"/>
            <a:ext cx="8282813" cy="1470621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552" y="5229201"/>
            <a:ext cx="1573190" cy="545849"/>
          </a:xfrm>
          <a:prstGeom prst="rect">
            <a:avLst/>
          </a:prstGeom>
        </p:spPr>
      </p:pic>
      <p:pic>
        <p:nvPicPr>
          <p:cNvPr id="12" name="Bild 11"/>
          <p:cNvPicPr/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3" y="5517234"/>
            <a:ext cx="3128645" cy="526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Bild 12"/>
          <p:cNvPicPr/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11" y="6021288"/>
            <a:ext cx="2304415" cy="477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Bild 13"/>
          <p:cNvPicPr/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3" y="6021288"/>
            <a:ext cx="2294255" cy="452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Bild 14"/>
          <p:cNvPicPr/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309322"/>
            <a:ext cx="1427480" cy="41846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395536" y="3105054"/>
            <a:ext cx="8280000" cy="792000"/>
          </a:xfrm>
        </p:spPr>
        <p:txBody>
          <a:bodyPr>
            <a:normAutofit/>
          </a:bodyPr>
          <a:lstStyle/>
          <a:p>
            <a:r>
              <a:rPr lang="en-US" dirty="0" smtClean="0"/>
              <a:t>Report IFAC </a:t>
            </a:r>
            <a:r>
              <a:rPr lang="en-US" dirty="0" smtClean="0"/>
              <a:t>2017 TC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771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559" y="4575574"/>
            <a:ext cx="3039441" cy="2282426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11379485" y="4464034"/>
            <a:ext cx="914400" cy="914400"/>
          </a:xfrm>
          <a:prstGeom prst="rect">
            <a:avLst/>
          </a:prstGeom>
          <a:noFill/>
          <a:effectLst/>
        </p:spPr>
        <p:txBody>
          <a:bodyPr wrap="none" rtlCol="0">
            <a:noAutofit/>
          </a:bodyPr>
          <a:lstStyle/>
          <a:p>
            <a:pPr algn="l"/>
            <a:endParaRPr lang="en-US" sz="1800" dirty="0" err="1" smtClean="0">
              <a:latin typeface="Calibri" pitchFamily="34" charset="0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51520" y="0"/>
            <a:ext cx="8786874" cy="785818"/>
          </a:xfrm>
        </p:spPr>
        <p:txBody>
          <a:bodyPr>
            <a:normAutofit/>
          </a:bodyPr>
          <a:lstStyle/>
          <a:p>
            <a:pPr algn="l"/>
            <a:r>
              <a:rPr lang="en-US" sz="3400" b="1" dirty="0" smtClean="0"/>
              <a:t>Magdeburg?</a:t>
            </a:r>
            <a:endParaRPr lang="en-US" sz="3400" b="1" dirty="0"/>
          </a:p>
        </p:txBody>
      </p:sp>
      <p:pic>
        <p:nvPicPr>
          <p:cNvPr id="22" name="Picture 19" descr="Otto_I_Manuscriptum_Mediolanense_c_120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8141" y="4934733"/>
            <a:ext cx="2097195" cy="152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Gruppierung 9"/>
          <p:cNvGrpSpPr/>
          <p:nvPr/>
        </p:nvGrpSpPr>
        <p:grpSpPr>
          <a:xfrm>
            <a:off x="5868144" y="392909"/>
            <a:ext cx="2890367" cy="3749675"/>
            <a:chOff x="5903093" y="764704"/>
            <a:chExt cx="2890367" cy="3749675"/>
          </a:xfrm>
        </p:grpSpPr>
        <p:pic>
          <p:nvPicPr>
            <p:cNvPr id="15" name="Picture 4" descr="443px-Karte_Deutschland.svg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03093" y="764704"/>
              <a:ext cx="2773363" cy="374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7584256" y="2142654"/>
              <a:ext cx="133350" cy="1333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857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8073206" y="1920404"/>
              <a:ext cx="133350" cy="133350"/>
            </a:xfrm>
            <a:prstGeom prst="ellipse">
              <a:avLst/>
            </a:prstGeom>
            <a:solidFill>
              <a:schemeClr val="tx1"/>
            </a:solidFill>
            <a:ln w="2857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>
              <a:off x="8060680" y="1520354"/>
              <a:ext cx="73278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 dirty="0">
                  <a:latin typeface="+mj-lt"/>
                </a:rPr>
                <a:t>Berlin</a:t>
              </a:r>
            </a:p>
          </p:txBody>
        </p:sp>
        <p:sp>
          <p:nvSpPr>
            <p:cNvPr id="21" name="TextBox 14"/>
            <p:cNvSpPr txBox="1">
              <a:spLocks noChangeArrowheads="1"/>
            </p:cNvSpPr>
            <p:nvPr/>
          </p:nvSpPr>
          <p:spPr bwMode="auto">
            <a:xfrm>
              <a:off x="7300264" y="2276004"/>
              <a:ext cx="1383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Magdeburg</a:t>
              </a:r>
            </a:p>
          </p:txBody>
        </p:sp>
      </p:grpSp>
      <p:pic>
        <p:nvPicPr>
          <p:cNvPr id="25" name="Bild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8517" y="1988840"/>
            <a:ext cx="4037944" cy="1320985"/>
          </a:xfrm>
          <a:prstGeom prst="rect">
            <a:avLst/>
          </a:prstGeom>
        </p:spPr>
      </p:pic>
      <p:pic>
        <p:nvPicPr>
          <p:cNvPr id="26" name="Grafik 5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5" t="3144"/>
          <a:stretch/>
        </p:blipFill>
        <p:spPr>
          <a:xfrm>
            <a:off x="6804248" y="1268760"/>
            <a:ext cx="2166471" cy="581550"/>
          </a:xfrm>
          <a:prstGeom prst="rect">
            <a:avLst/>
          </a:prstGeom>
        </p:spPr>
      </p:pic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274748" y="431800"/>
            <a:ext cx="7643381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solidFill>
                <a:prstClr val="black"/>
              </a:solidFill>
              <a:latin typeface="Calibri"/>
            </a:endParaRPr>
          </a:p>
          <a:p>
            <a:pPr marL="88900" indent="-8890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Calibri"/>
              </a:rPr>
              <a:t>O</a:t>
            </a: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ne of the four BMBF initiated systems biology centers in Germany</a:t>
            </a: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  </a:t>
            </a: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(Heidelberg, Freiburg, Potsdam, Magdeburg)</a:t>
            </a: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400" dirty="0" smtClean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88900" indent="-8890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Research 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Center Dynamical </a:t>
            </a: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Systems</a:t>
            </a:r>
          </a:p>
          <a:p>
            <a:pPr marL="447675" lvl="1" indent="-179388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collaborative research center of the</a:t>
            </a:r>
            <a:br>
              <a:rPr lang="en-US" sz="1600" dirty="0" smtClean="0">
                <a:solidFill>
                  <a:prstClr val="black"/>
                </a:solidFill>
                <a:latin typeface="Calibri"/>
              </a:rPr>
            </a:b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University and the research institutes</a:t>
            </a:r>
          </a:p>
          <a:p>
            <a:pPr marL="447675" lvl="1" indent="-179388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more </a:t>
            </a: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then 300 researchers, </a:t>
            </a:r>
            <a:br>
              <a:rPr lang="en-US" sz="16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40 affiliated professors/faculties</a:t>
            </a:r>
          </a:p>
          <a:p>
            <a:pPr marL="447675" lvl="1" indent="-179388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hired more then </a:t>
            </a:r>
            <a:r>
              <a:rPr lang="en-US" sz="1600" b="1" dirty="0">
                <a:solidFill>
                  <a:prstClr val="black"/>
                </a:solidFill>
                <a:latin typeface="Calibri"/>
              </a:rPr>
              <a:t>8</a:t>
            </a: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 faculties in the last 5 year</a:t>
            </a:r>
            <a:br>
              <a:rPr lang="en-US" sz="16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Biological systems biology, theory of complex networks, </a:t>
            </a:r>
            <a:br>
              <a:rPr lang="en-US" sz="1400" dirty="0" smtClean="0">
                <a:solidFill>
                  <a:prstClr val="black"/>
                </a:solidFill>
                <a:latin typeface="Calibri"/>
              </a:rPr>
            </a:b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mathematical systems biology, translational Inflammation, ...</a:t>
            </a:r>
            <a:endParaRPr lang="en-US" sz="1600" b="1" dirty="0" smtClean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b="1" dirty="0" smtClean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Key competences:  engineering focus on systems </a:t>
            </a: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science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, </a:t>
            </a:r>
            <a:br>
              <a:rPr lang="en-US" sz="1600" dirty="0" smtClean="0">
                <a:solidFill>
                  <a:prstClr val="black"/>
                </a:solidFill>
                <a:latin typeface="Calibri"/>
              </a:rPr>
            </a:b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				modeling and  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analysis,</a:t>
            </a: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 biotechnology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1600" dirty="0" smtClean="0">
                <a:solidFill>
                  <a:prstClr val="black"/>
                </a:solidFill>
                <a:latin typeface="Calibri"/>
              </a:rPr>
            </a:b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				</a:t>
            </a: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neurotransmission</a:t>
            </a: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600" b="1" dirty="0" smtClean="0">
                <a:solidFill>
                  <a:prstClr val="black"/>
                </a:solidFill>
                <a:latin typeface="Calibri"/>
              </a:rPr>
              <a:t>immunology, systems medicine</a:t>
            </a:r>
            <a:endParaRPr lang="en-US" sz="1600" b="1" dirty="0" smtClean="0">
              <a:solidFill>
                <a:prstClr val="black"/>
              </a:solidFill>
              <a:latin typeface="Calibri"/>
            </a:endParaRPr>
          </a:p>
          <a:p>
            <a:pPr marL="88900" indent="-8890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endParaRPr lang="en-US" sz="1600" dirty="0" smtClean="0">
              <a:solidFill>
                <a:prstClr val="black"/>
              </a:solidFill>
              <a:latin typeface="Calibri"/>
            </a:endParaRPr>
          </a:p>
          <a:p>
            <a:pPr marL="88900" indent="-8890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endParaRPr lang="en-US" sz="1600" dirty="0" smtClean="0">
              <a:solidFill>
                <a:prstClr val="black"/>
              </a:solidFill>
              <a:latin typeface="Calibri"/>
            </a:endParaRPr>
          </a:p>
          <a:p>
            <a:pPr marL="269875" lvl="1" indent="-90488" algn="l" defTabSz="4572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endParaRPr lang="en-US" sz="1600" b="1" dirty="0" smtClean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b="1" dirty="0" smtClean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b="1" dirty="0" smtClean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endParaRPr lang="en-US" sz="1600" dirty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solidFill>
                <a:prstClr val="black"/>
              </a:solidFill>
              <a:latin typeface="Calibri"/>
            </a:endParaRPr>
          </a:p>
          <a:p>
            <a:pPr marL="914400" lvl="2" algn="l" defTabSz="4572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8" name="Grafi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81" y="795466"/>
            <a:ext cx="977121" cy="47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2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3602" y="-142"/>
            <a:ext cx="12240936" cy="688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76672" y="5156"/>
            <a:ext cx="12292371" cy="691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1379485" y="4464034"/>
            <a:ext cx="914400" cy="914400"/>
          </a:xfrm>
          <a:prstGeom prst="rect">
            <a:avLst/>
          </a:prstGeom>
          <a:noFill/>
          <a:effectLst/>
        </p:spPr>
        <p:txBody>
          <a:bodyPr wrap="none" rtlCol="0">
            <a:no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 err="1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253108" y="971017"/>
            <a:ext cx="8260577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prstClr val="black"/>
                </a:solidFill>
                <a:latin typeface="Calibri"/>
              </a:rPr>
              <a:t>IPC chairs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Eva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Balsa-Canto, Spain (Chair)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 err="1">
                <a:solidFill>
                  <a:prstClr val="black"/>
                </a:solidFill>
                <a:latin typeface="Calibri"/>
              </a:rPr>
              <a:t>Kristel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Bernaerts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, Belgium (Vice Chair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)</a:t>
            </a: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b="1" dirty="0" smtClean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prstClr val="black"/>
                </a:solidFill>
                <a:latin typeface="Calibri"/>
              </a:rPr>
              <a:t>Area chairs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Maria </a:t>
            </a:r>
            <a:r>
              <a:rPr lang="en-US" sz="1600" dirty="0" err="1" smtClean="0">
                <a:solidFill>
                  <a:prstClr val="black"/>
                </a:solidFill>
                <a:latin typeface="Calibri"/>
              </a:rPr>
              <a:t>Klapa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, Modeling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	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 err="1">
                <a:solidFill>
                  <a:prstClr val="black"/>
                </a:solidFill>
                <a:latin typeface="Calibri"/>
              </a:rPr>
              <a:t>Jesús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dirty="0" err="1" smtClean="0">
                <a:solidFill>
                  <a:prstClr val="black"/>
                </a:solidFill>
                <a:latin typeface="Calibri"/>
              </a:rPr>
              <a:t>Picó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, Synthetic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Biology	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Jürgen 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Hahn, Dynamics 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and control	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Mike 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Henson, Biotechnology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	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Rudi </a:t>
            </a:r>
            <a:r>
              <a:rPr lang="en-US" sz="1600" dirty="0" err="1" smtClean="0">
                <a:solidFill>
                  <a:prstClr val="black"/>
                </a:solidFill>
                <a:latin typeface="Calibri"/>
              </a:rPr>
              <a:t>Gunawan</a:t>
            </a: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, Methods</a:t>
            </a:r>
            <a:r>
              <a:rPr lang="en-US" sz="1800" dirty="0">
                <a:solidFill>
                  <a:prstClr val="black"/>
                </a:solidFill>
                <a:latin typeface="Calibri"/>
              </a:rPr>
              <a:t>	</a:t>
            </a:r>
            <a:endParaRPr lang="en-US" sz="1800" dirty="0" smtClean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 smtClean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prstClr val="black"/>
                </a:solidFill>
                <a:latin typeface="Calibri"/>
              </a:rPr>
              <a:t>IPC </a:t>
            </a:r>
            <a:endParaRPr lang="en-US" sz="1800" b="1" dirty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err="1">
                <a:solidFill>
                  <a:prstClr val="black"/>
                </a:solidFill>
                <a:latin typeface="Calibri"/>
              </a:rPr>
              <a:t>Allgöwer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Frank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Bagheri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Neda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Banga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Julio   Bar,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Nadi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Batt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Gregory   Bernard, Olivier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Braatz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Richard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Chachuat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Benoit Chan, Christina   Chen,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Luonan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 Cho,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Kwang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-Hyun   di Bernardo, Diego   Doyle III, Francis J.  Ferrari-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Trecate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Giancarlo Findeisen, Rolf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Goncalves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Jorge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Gudi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 Ravi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Gunawan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Rudi Hahn, Jürgen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Hatzimanikatis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Vassily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 Henson, Michael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Iber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Dagmar Iglesias, Pablo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Imura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Jun-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ichi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 Ingalls, Brian P.   Jacobsen,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Elling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Jayawardhana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Bayu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Jirstrand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Mats   Jong 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Hidde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de King,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Rudibert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Kitano, Hiroaki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Klapa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Maria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Klipp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Edda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Koeppl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Heinz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Kremling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Andreas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Laroche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Beatrice Lee, Jay Lee, Sang Yup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Maranas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Costas   Moreno Perez, Jaime Alberto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Ogunnaike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Babatunde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A.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Oyarzun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Diego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Papachristodoulou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Antonis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 Parker, Robert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Picó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Jesús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Radhakrishnan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Mahadevan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Rao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Chris Reed, Jennifer L.  Rocha, Isabel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Saez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-Rodriguez, Julio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Smets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Ilse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Birgit,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Schöberl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Snoep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Jacky   Sontag, Eduardo   Stan,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Gu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-Bart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Stelling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Jörg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Teusink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Bas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Theis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Fabian van der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Schaft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Arjan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van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Nooijen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Jan Vargas, Alejandro Vera, Julio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Vidasagar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Mathukumalli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Viswanathan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Ganesh Voigt, Chris A.    Wahl,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Aljoscha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  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Westerhoff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Hans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Wolkenhauer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Olaf  </a:t>
            </a:r>
            <a:r>
              <a:rPr lang="en-US" sz="1200" dirty="0" err="1">
                <a:solidFill>
                  <a:prstClr val="black"/>
                </a:solidFill>
                <a:latin typeface="Calibri"/>
              </a:rPr>
              <a:t>Yue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, Hong </a:t>
            </a:r>
            <a:endParaRPr lang="en-US" sz="1200" dirty="0" smtClean="0">
              <a:solidFill>
                <a:prstClr val="black"/>
              </a:solidFill>
              <a:latin typeface="Calibri"/>
            </a:endParaRP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endParaRPr lang="en-US" sz="1800" b="1" dirty="0">
              <a:solidFill>
                <a:prstClr val="black"/>
              </a:solidFill>
              <a:latin typeface="Calibri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b="1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400" b="1" dirty="0" smtClean="0"/>
              <a:t>IPC</a:t>
            </a:r>
            <a:endParaRPr lang="en-US" sz="3400" b="1" dirty="0"/>
          </a:p>
        </p:txBody>
      </p:sp>
      <p:pic>
        <p:nvPicPr>
          <p:cNvPr id="14" name="Bild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254" y="444842"/>
            <a:ext cx="1096933" cy="501645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449449" y="971017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NOC Chairs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Rolf Findeisen (Chair)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Thomas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Eissing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 (Vice Chair from Industry)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Eric Bullinger (Vice Chair)</a:t>
            </a: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Steffen Waldherr (Vice Chair</a:t>
            </a:r>
            <a:r>
              <a:rPr lang="en-US" sz="1800" dirty="0">
                <a:solidFill>
                  <a:prstClr val="black"/>
                </a:solidFill>
                <a:latin typeface="Calibr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8700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3"/>
          <p:cNvSpPr txBox="1"/>
          <p:nvPr/>
        </p:nvSpPr>
        <p:spPr>
          <a:xfrm>
            <a:off x="251520" y="3501008"/>
            <a:ext cx="8424936" cy="21602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/>
        </p:spPr>
        <p:txBody>
          <a:bodyPr wrap="square" rtlCol="0">
            <a:noAutofit/>
          </a:bodyPr>
          <a:lstStyle/>
          <a:p>
            <a:pPr marL="634207" marR="0" lvl="1" indent="-1778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>
                <a:tab pos="177800" algn="l"/>
              </a:tabLst>
              <a:defRPr/>
            </a:pPr>
            <a:endParaRPr lang="en-US" sz="1600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Participants, submissions, program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251520" y="659298"/>
            <a:ext cx="8424936" cy="2769702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wrap="square" rtlCol="0">
            <a:noAutofit/>
          </a:bodyPr>
          <a:lstStyle/>
          <a:p>
            <a:pPr marL="177800" indent="-177800" algn="l">
              <a:spcBef>
                <a:spcPts val="600"/>
              </a:spcBef>
              <a:spcAft>
                <a:spcPts val="60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2400" b="1" dirty="0" smtClean="0">
                <a:latin typeface="+mn-lt"/>
              </a:rPr>
              <a:t>134 </a:t>
            </a:r>
            <a:r>
              <a:rPr lang="en-US" sz="2400" b="1" dirty="0" smtClean="0">
                <a:latin typeface="+mn-lt"/>
              </a:rPr>
              <a:t>participants</a:t>
            </a:r>
            <a:r>
              <a:rPr lang="en-US" sz="2400" dirty="0">
                <a:latin typeface="+mn-lt"/>
              </a:rPr>
              <a:t> </a:t>
            </a:r>
            <a:endParaRPr lang="en-US" sz="3600" dirty="0" smtClean="0">
              <a:latin typeface="+mn-lt"/>
            </a:endParaRPr>
          </a:p>
          <a:p>
            <a:pPr marL="634207" lvl="1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>
                <a:latin typeface="+mn-lt"/>
              </a:rPr>
              <a:t>6</a:t>
            </a:r>
            <a:r>
              <a:rPr lang="en-US" sz="1600" dirty="0" smtClean="0">
                <a:latin typeface="+mn-lt"/>
              </a:rPr>
              <a:t>9 regular</a:t>
            </a:r>
          </a:p>
          <a:p>
            <a:pPr marL="634207" lvl="1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 smtClean="0">
                <a:latin typeface="+mn-lt"/>
              </a:rPr>
              <a:t>65 students</a:t>
            </a:r>
          </a:p>
          <a:p>
            <a:pPr marL="177800" indent="-177800" algn="l">
              <a:spcBef>
                <a:spcPts val="600"/>
              </a:spcBef>
              <a:spcAft>
                <a:spcPts val="60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2400" b="1" dirty="0">
                <a:latin typeface="+mn-lt"/>
              </a:rPr>
              <a:t>139 submitted </a:t>
            </a:r>
            <a:r>
              <a:rPr lang="en-US" sz="2400" b="1" dirty="0" smtClean="0">
                <a:latin typeface="+mn-lt"/>
              </a:rPr>
              <a:t>papers</a:t>
            </a:r>
          </a:p>
          <a:p>
            <a:pPr marL="634207" lvl="1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 smtClean="0"/>
              <a:t>58 regular and brief papers</a:t>
            </a:r>
            <a:endParaRPr lang="en-US" sz="1600" dirty="0"/>
          </a:p>
          <a:p>
            <a:pPr marL="634207" lvl="1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 smtClean="0"/>
              <a:t>56 abstracts </a:t>
            </a:r>
          </a:p>
          <a:p>
            <a:pPr marL="634207" lvl="1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 smtClean="0"/>
              <a:t>acceptance rate: high (70%)  </a:t>
            </a:r>
            <a:r>
              <a:rPr lang="en-US" sz="1600" dirty="0" smtClean="0"/>
              <a:t>as </a:t>
            </a:r>
            <a:r>
              <a:rPr lang="en-US" sz="1600" dirty="0"/>
              <a:t>abstract submissions where allowed to facilitate participation of people from the bio, medical and life science </a:t>
            </a:r>
            <a:r>
              <a:rPr lang="en-US" sz="1600" dirty="0" smtClean="0"/>
              <a:t>field without publication in </a:t>
            </a:r>
            <a:r>
              <a:rPr lang="en-US" sz="1600" dirty="0" err="1" smtClean="0"/>
              <a:t>papercept</a:t>
            </a:r>
            <a:endParaRPr lang="en-US" sz="1600" dirty="0"/>
          </a:p>
          <a:p>
            <a:pPr algn="l">
              <a:spcBef>
                <a:spcPts val="1200"/>
              </a:spcBef>
              <a:spcAft>
                <a:spcPts val="0"/>
              </a:spcAft>
              <a:tabLst>
                <a:tab pos="177800" algn="l"/>
              </a:tabLst>
            </a:pPr>
            <a:r>
              <a:rPr lang="en-US" sz="2400" b="1" dirty="0" smtClean="0">
                <a:solidFill>
                  <a:prstClr val="black"/>
                </a:solidFill>
                <a:latin typeface="Calibri"/>
              </a:rPr>
              <a:t>Program</a:t>
            </a:r>
            <a:endParaRPr lang="en-US" sz="1600" dirty="0" smtClean="0"/>
          </a:p>
          <a:p>
            <a:pPr marL="634207" lvl="1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 smtClean="0"/>
              <a:t>4 invited plenary, 4 invited keynote presentations, 3 selected keynotes</a:t>
            </a:r>
          </a:p>
          <a:p>
            <a:pPr marL="634207" lvl="1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 smtClean="0"/>
              <a:t>8 regular sessions, 1 invited session, 2 poster sessions (65 posters)</a:t>
            </a:r>
          </a:p>
          <a:p>
            <a:pPr marL="634207" lvl="1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 smtClean="0"/>
              <a:t>2 workshops on Sunday before the workshop</a:t>
            </a:r>
          </a:p>
          <a:p>
            <a:pPr marL="634207" lvl="1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 smtClean="0"/>
              <a:t>3 social events:</a:t>
            </a:r>
          </a:p>
          <a:p>
            <a:pPr marL="1090618" lvl="2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/>
              <a:t>Welcome </a:t>
            </a:r>
            <a:r>
              <a:rPr lang="en-US" sz="1600" dirty="0" smtClean="0"/>
              <a:t>Reception</a:t>
            </a:r>
          </a:p>
          <a:p>
            <a:pPr marL="1090618" lvl="2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 smtClean="0"/>
              <a:t>Guided </a:t>
            </a:r>
            <a:r>
              <a:rPr lang="en-US" sz="1600" dirty="0"/>
              <a:t>Magdeburg tour &amp; Cathedral </a:t>
            </a:r>
            <a:r>
              <a:rPr lang="en-US" sz="1600" dirty="0" smtClean="0"/>
              <a:t>visit</a:t>
            </a:r>
            <a:r>
              <a:rPr lang="en-US" sz="1600" dirty="0"/>
              <a:t> </a:t>
            </a:r>
          </a:p>
          <a:p>
            <a:pPr marL="1090618" lvl="2" indent="-177800" algn="l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177800" algn="l"/>
              </a:tabLst>
            </a:pPr>
            <a:r>
              <a:rPr lang="en-US" sz="1600" dirty="0"/>
              <a:t>Conference Banquet with brief boat trip, </a:t>
            </a:r>
            <a:endParaRPr lang="en-US" sz="1600" dirty="0" smtClean="0"/>
          </a:p>
        </p:txBody>
      </p:sp>
      <p:sp>
        <p:nvSpPr>
          <p:cNvPr id="7" name="Textfeld 3"/>
          <p:cNvSpPr txBox="1"/>
          <p:nvPr/>
        </p:nvSpPr>
        <p:spPr>
          <a:xfrm>
            <a:off x="260152" y="5877272"/>
            <a:ext cx="8424936" cy="504056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/>
        </p:spPr>
        <p:txBody>
          <a:bodyPr wrap="square" rtlCol="0" anchor="ctr">
            <a:noAutofit/>
          </a:bodyPr>
          <a:lstStyle/>
          <a:p>
            <a:pPr marL="634207" marR="0" lvl="1" indent="-177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>
                <a:tab pos="177800" algn="l"/>
              </a:tabLst>
              <a:defRPr/>
            </a:pPr>
            <a:r>
              <a:rPr lang="en-US" sz="1600" b="1" dirty="0" smtClean="0">
                <a:solidFill>
                  <a:schemeClr val="bg1"/>
                </a:solidFill>
              </a:rPr>
              <a:t>Conference was very well received and an overall </a:t>
            </a:r>
            <a:r>
              <a:rPr lang="en-US" sz="1600" b="1" dirty="0" smtClean="0">
                <a:solidFill>
                  <a:schemeClr val="bg1"/>
                </a:solidFill>
              </a:rPr>
              <a:t>success</a:t>
            </a:r>
          </a:p>
          <a:p>
            <a:pPr marL="634207" marR="0" lvl="1" indent="-1778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>
                <a:tab pos="177800" algn="l"/>
              </a:tabLst>
              <a:defRPr/>
            </a:pPr>
            <a:r>
              <a:rPr lang="en-US" sz="1600" b="1" dirty="0" smtClean="0">
                <a:solidFill>
                  <a:schemeClr val="bg1"/>
                </a:solidFill>
              </a:rPr>
              <a:t>Budget was balanced thanks to the support by the local </a:t>
            </a:r>
            <a:r>
              <a:rPr lang="en-US" sz="1600" b="1" dirty="0" err="1" smtClean="0">
                <a:solidFill>
                  <a:schemeClr val="bg1"/>
                </a:solidFill>
              </a:rPr>
              <a:t>governement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endParaRPr lang="en-US" sz="1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78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92000"/>
            <a:ext cx="8280000" cy="515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08720"/>
            <a:ext cx="8280000" cy="568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7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Impressions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556792"/>
            <a:ext cx="3525408" cy="26440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732" y="3789040"/>
            <a:ext cx="3525408" cy="26440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05301"/>
            <a:ext cx="3237058" cy="24277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04" y="994657"/>
            <a:ext cx="2256760" cy="16925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9164" y="4762982"/>
            <a:ext cx="2517149" cy="18878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4104" y="256249"/>
            <a:ext cx="3886368" cy="310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03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DISPLAYSOURCE" val="\documentclass{article}\pagestyle{empty}&#10;\begin{document}&#10;&#10;\end{document}&#10;"/>
  <p:tag name="EMBEDFONTS" val="1"/>
</p:tagLst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1_rekto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kto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marL="342900" indent="-342900" algn="l" eaLnBrk="0" hangingPunct="0">
          <a:spcBef>
            <a:spcPct val="20000"/>
          </a:spcBef>
          <a:defRPr sz="1800" b="1" dirty="0" err="1" smtClean="0">
            <a:solidFill>
              <a:srgbClr val="000000"/>
            </a:solidFill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spAutoFit/>
      </a:bodyPr>
      <a:lstStyle>
        <a:defPPr algn="l"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marL="342900" indent="-342900" algn="l" eaLnBrk="0" hangingPunct="0">
          <a:spcBef>
            <a:spcPct val="20000"/>
          </a:spcBef>
          <a:defRPr sz="1800" b="1" dirty="0" err="1" smtClean="0">
            <a:solidFill>
              <a:srgbClr val="000000"/>
            </a:solidFill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spAutoFit/>
      </a:bodyPr>
      <a:lstStyle>
        <a:defPPr algn="l"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marL="342900" indent="-342900" algn="l" eaLnBrk="0" hangingPunct="0">
          <a:spcBef>
            <a:spcPct val="20000"/>
          </a:spcBef>
          <a:defRPr sz="1800" b="1" dirty="0" err="1" smtClean="0">
            <a:solidFill>
              <a:srgbClr val="000000"/>
            </a:solidFill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spAutoFit/>
      </a:bodyPr>
      <a:lstStyle>
        <a:defPPr algn="l"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7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marL="342900" indent="-342900" algn="l" eaLnBrk="0" hangingPunct="0">
          <a:spcBef>
            <a:spcPct val="20000"/>
          </a:spcBef>
          <a:defRPr sz="1800" b="1" dirty="0" err="1" smtClean="0">
            <a:solidFill>
              <a:srgbClr val="000000"/>
            </a:solidFill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noAutofit/>
      </a:bodyPr>
      <a:lstStyle>
        <a:defPPr algn="l">
          <a:defRPr b="1" dirty="0" err="1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8_rekto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blipFill rotWithShape="1">
          <a:blip xmlns:r="http://schemas.openxmlformats.org/officeDocument/2006/relationships" r:embed="rId1" cstate="print"/>
          <a:stretch>
            <a:fillRect l="-756" t="-1572" b="-4717"/>
          </a:stretch>
        </a:blipFill>
        <a:ln>
          <a:noFill/>
        </a:ln>
        <a:effectLst/>
      </a:spPr>
      <a:bodyPr/>
      <a:lstStyle>
        <a:defPPr>
          <a:defRPr>
            <a:noFill/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9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noAutofit/>
      </a:bodyPr>
      <a:lstStyle>
        <a:defPPr algn="l">
          <a:defRPr sz="1800" dirty="0" err="1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0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marL="342900" indent="-342900" algn="l" eaLnBrk="0" hangingPunct="0">
          <a:spcBef>
            <a:spcPct val="20000"/>
          </a:spcBef>
          <a:defRPr sz="1800" b="1" dirty="0" err="1" smtClean="0">
            <a:solidFill>
              <a:srgbClr val="000000"/>
            </a:solidFill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solidFill>
          <a:schemeClr val="bg1">
            <a:lumMod val="9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square" rtlCol="0">
        <a:noAutofit/>
      </a:bodyPr>
      <a:lstStyle>
        <a:defPPr algn="l">
          <a:defRPr sz="1800" b="1" dirty="0" smtClean="0">
            <a:latin typeface="+mn-lt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8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noAutofit/>
      </a:bodyPr>
      <a:lstStyle>
        <a:defPPr algn="l">
          <a:defRPr sz="1800" dirty="0" err="1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9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noAutofit/>
      </a:bodyPr>
      <a:lstStyle>
        <a:defPPr algn="l">
          <a:defRPr sz="1800" dirty="0" err="1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0_rekto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kto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1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spAutoFit/>
      </a:bodyPr>
      <a:lstStyle>
        <a:defPPr>
          <a:defRPr dirty="0" err="1" smtClean="0"/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1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marL="342900" indent="-342900" algn="l" eaLnBrk="0" hangingPunct="0">
          <a:spcBef>
            <a:spcPct val="20000"/>
          </a:spcBef>
          <a:defRPr sz="1800" b="1" dirty="0" err="1" smtClean="0">
            <a:solidFill>
              <a:srgbClr val="000000"/>
            </a:solidFill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noAutofit/>
      </a:bodyPr>
      <a:lstStyle>
        <a:defPPr algn="l">
          <a:defRPr b="1" dirty="0" err="1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marL="342900" indent="-342900" algn="l" eaLnBrk="0" hangingPunct="0">
          <a:spcBef>
            <a:spcPct val="20000"/>
          </a:spcBef>
          <a:defRPr sz="1800" b="1" dirty="0" err="1" smtClean="0">
            <a:solidFill>
              <a:srgbClr val="000000"/>
            </a:solidFill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spAutoFit/>
      </a:bodyPr>
      <a:lstStyle>
        <a:defPPr algn="l"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marL="342900" indent="-342900" algn="l" eaLnBrk="0" hangingPunct="0">
          <a:spcBef>
            <a:spcPct val="20000"/>
          </a:spcBef>
          <a:defRPr sz="1800" b="1" dirty="0" err="1" smtClean="0">
            <a:solidFill>
              <a:srgbClr val="000000"/>
            </a:solidFill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spAutoFit/>
      </a:bodyPr>
      <a:lstStyle>
        <a:defPPr algn="l">
          <a:defRPr sz="1800" dirty="0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6_rektor">
  <a:themeElements>
    <a:clrScheme name="Custom 1">
      <a:dk1>
        <a:sysClr val="windowText" lastClr="000000"/>
      </a:dk1>
      <a:lt1>
        <a:srgbClr val="FFFFFF"/>
      </a:lt1>
      <a:dk2>
        <a:srgbClr val="C3C3C3"/>
      </a:dk2>
      <a:lt2>
        <a:srgbClr val="F3F3F3"/>
      </a:lt2>
      <a:accent1>
        <a:srgbClr val="D8D8D8"/>
      </a:accent1>
      <a:accent2>
        <a:srgbClr val="C4D5E8"/>
      </a:accent2>
      <a:accent3>
        <a:srgbClr val="A7C0DD"/>
      </a:accent3>
      <a:accent4>
        <a:srgbClr val="DCE6C4"/>
      </a:accent4>
      <a:accent5>
        <a:srgbClr val="FBD5B5"/>
      </a:accent5>
      <a:accent6>
        <a:srgbClr val="FFCCCC"/>
      </a:accent6>
      <a:hlink>
        <a:srgbClr val="548DD4"/>
      </a:hlink>
      <a:folHlink>
        <a:srgbClr val="FEB2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rtlCol="0">
        <a:noAutofit/>
      </a:bodyPr>
      <a:lstStyle>
        <a:defPPr algn="l">
          <a:defRPr sz="1800" dirty="0" err="1" smtClean="0">
            <a:latin typeface="Calibri" pitchFamily="34" charset="0"/>
          </a:defRPr>
        </a:defPPr>
      </a:lstStyle>
    </a:txDef>
  </a:objectDefaults>
  <a:extraClrSchemeLst>
    <a:extraClrScheme>
      <a:clrScheme name="rekto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kto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kto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>
            <a:lumMod val="85000"/>
          </a:schemeClr>
        </a:solidFill>
      </a:spPr>
      <a:bodyPr wrap="square" rtlCol="0">
        <a:spAutoFit/>
      </a:bodyPr>
      <a:lstStyle>
        <a:defPPr algn="l">
          <a:defRPr dirty="0" smtClean="0">
            <a:latin typeface="+mn-lt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174</Words>
  <Application>Microsoft Macintosh PowerPoint</Application>
  <PresentationFormat>On-screen Show (4:3)</PresentationFormat>
  <Paragraphs>66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9</vt:i4>
      </vt:variant>
    </vt:vector>
  </HeadingPairs>
  <TitlesOfParts>
    <vt:vector size="28" baseType="lpstr">
      <vt:lpstr>Calibri</vt:lpstr>
      <vt:lpstr>Wingdings</vt:lpstr>
      <vt:lpstr>Arial</vt:lpstr>
      <vt:lpstr>1_rektor</vt:lpstr>
      <vt:lpstr>18_rektor</vt:lpstr>
      <vt:lpstr>19_rektor</vt:lpstr>
      <vt:lpstr>20_rektor</vt:lpstr>
      <vt:lpstr>21_rektor</vt:lpstr>
      <vt:lpstr>2_rektor</vt:lpstr>
      <vt:lpstr>3_rektor</vt:lpstr>
      <vt:lpstr>16_rektor</vt:lpstr>
      <vt:lpstr>Larissa-Design</vt:lpstr>
      <vt:lpstr>4_rektor</vt:lpstr>
      <vt:lpstr>5_rektor</vt:lpstr>
      <vt:lpstr>6_rektor</vt:lpstr>
      <vt:lpstr>7_rektor</vt:lpstr>
      <vt:lpstr>8_rektor</vt:lpstr>
      <vt:lpstr>9_rektor</vt:lpstr>
      <vt:lpstr>10_rektor</vt:lpstr>
      <vt:lpstr>Report IFAC 2017 TC meeting</vt:lpstr>
      <vt:lpstr>Magdeburg?</vt:lpstr>
      <vt:lpstr>PowerPoint Presentation</vt:lpstr>
      <vt:lpstr>PowerPoint Presentation</vt:lpstr>
      <vt:lpstr>IPC</vt:lpstr>
      <vt:lpstr>Participants, submissions, program</vt:lpstr>
      <vt:lpstr>Program</vt:lpstr>
      <vt:lpstr>Program</vt:lpstr>
      <vt:lpstr>Impressions</vt:lpstr>
    </vt:vector>
  </TitlesOfParts>
  <Company>LST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Rolf Findeisen</dc:creator>
  <cp:lastModifiedBy>Rolf Findeisen</cp:lastModifiedBy>
  <cp:revision>795</cp:revision>
  <cp:lastPrinted>2012-05-24T07:51:28Z</cp:lastPrinted>
  <dcterms:created xsi:type="dcterms:W3CDTF">2010-09-06T23:56:54Z</dcterms:created>
  <dcterms:modified xsi:type="dcterms:W3CDTF">2017-07-11T14:39:43Z</dcterms:modified>
</cp:coreProperties>
</file>