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61" r:id="rId3"/>
    <p:sldId id="260" r:id="rId4"/>
    <p:sldId id="265" r:id="rId5"/>
    <p:sldId id="262" r:id="rId6"/>
    <p:sldId id="264" r:id="rId7"/>
    <p:sldId id="263" r:id="rId8"/>
    <p:sldId id="267" r:id="rId9"/>
    <p:sldId id="266" r:id="rId10"/>
    <p:sldId id="270" r:id="rId11"/>
    <p:sldId id="269" r:id="rId12"/>
    <p:sldId id="272" r:id="rId13"/>
    <p:sldId id="271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>
        <p:scale>
          <a:sx n="60" d="100"/>
          <a:sy n="60" d="100"/>
        </p:scale>
        <p:origin x="115" y="-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80F4E-259E-41F1-9AD0-2DA5F387BE1D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A0272-A4A1-48EC-A941-24B38BCA9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75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8A0272-A4A1-48EC-A941-24B38BCA9D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60778-8506-4475-97CC-BBFD85410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8032E-D8A9-4F01-97CC-F45BA3A3F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3DF682-BD67-4D30-8DCB-2F706F9B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36327-D22D-4F2E-8C3D-39CF4E0D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0C0E9-55B8-48F1-96B5-B7BBB9AA5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6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6A1C3-DEF3-4300-9188-DC4D6E844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20A3EB-9FF3-4FEF-B8C1-A99A627AA3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A1FC5-A4C7-4C06-B44D-F0EF8AA85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E5187-EECB-426C-8482-C7E6546B4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5A61E-0419-4144-8E8A-2D431637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89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747C0C-B66C-41C7-9DEC-33B1875137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FE89-60B5-41BC-AA9E-B7ABC45A4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CF391-0CB2-4D8E-930D-4D34E3099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2B152-0936-4407-AB7E-B27C287BC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811A6-FFFE-4EC8-86E5-465A33CB1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9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DF093-5551-4205-A998-FCC86A5E5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AF8B9-9EE2-4839-88EA-C63C66A62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EB8F9-C1C6-48FB-8509-9A28601A5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52B01-3717-4B5E-AE66-C1C6CA2A5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D0B802-01C8-4DDD-BFEA-0009B569C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6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ED8B1-1C86-4600-8832-ED7CA274C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54FDCD-2547-4BB2-A007-03C393EA7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E7A60-6C25-459B-96AF-3C4278E35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84B13-297F-448F-A74A-CD761526F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F007F-8B6B-4C04-8B74-EC08B7CA0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2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1682A-BEDA-4FA9-8619-6318C5E3C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5CDDE-2435-4F0D-A4DE-E5BA57763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009405-B82B-49BD-B64D-0C9E8394D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430B0-A702-4627-971B-F07FFF345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9B9DB5-6B3A-4952-98DF-C5CDD4751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9E0C79-C74E-4D8D-ABEA-4197FFCB1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4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AA2A8-7A45-4BBD-8525-72CF03948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B53A1-4B58-473C-B181-DC88005D3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AE5D95-BB7E-41F8-8765-12D7B93834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6BB717-1529-40AF-82C7-345761900D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A40DAE-F5EE-46C1-8E08-CD0B1E49E1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88A27B-0CD4-4A3D-997F-E0425D663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D1C72B-56C6-4800-B78C-081B8074A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53F752-6DF4-4740-B08E-0EB904E52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3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518B-5D45-40E1-87DB-4FE83EA6F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4AABE-1C2C-4C85-95BF-BA120F54C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3C896A-8179-4979-AEAE-7E3174F24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010AC3-D705-4BB7-A5C6-8020B111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14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432713-EB39-4C21-BB4C-C497EB45B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7D11BB-913D-49DB-A214-541A44C3A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7A658-E0AD-485B-97A8-F11B5EB2E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17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324BD-DE3F-489B-93E6-AA812C7EA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7B08C-7A59-4FB0-9200-26848EA48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A1D8B6-7ABD-4FD0-B165-546C6DF96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5DD0DB-3D9D-4E3D-9B00-618F9A078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72CB21-B2E7-4060-BBFF-255D5BAE3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4C12C-9062-449F-BE98-DEF765807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36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12D05-6B15-4C71-991B-10754D986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6FC834-A834-4AE8-BA48-82CFC3D61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68E2A-EFFF-4D3B-ACF6-30D6939374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454FFA-B4B6-45FB-8EA1-6DAA29E48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5A5334-5BA9-4825-A9C7-375EA40A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EE2BC-7EF0-418A-A175-C0A19B1CC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760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AE1DE0-E6C1-4192-9F90-3F0DD2C9D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C1DFA-2489-4572-B2BB-8CD947907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F134B-ADEF-471A-A23B-B6FAC30DF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EEDD1-0021-44E4-A7CF-708CA2EB40F6}" type="datetimeFigureOut">
              <a:rPr lang="en-US" smtClean="0"/>
              <a:t>7/10/2017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BB2C2-2C2C-48A0-860D-E4E948EB9A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53D83-2204-42A2-B3B5-1A0BE44F7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47087-78B8-4266-89BB-7EA6DBEF4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2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5.pn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microsoft.com/office/2007/relationships/hdphoto" Target="../media/hdphoto2.wdp"/><Relationship Id="rId9" Type="http://schemas.openxmlformats.org/officeDocument/2006/relationships/image" Target="../media/image20.png"/><Relationship Id="rId1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Risultati immagini per pavia">
            <a:extLst>
              <a:ext uri="{FF2B5EF4-FFF2-40B4-BE49-F238E27FC236}">
                <a16:creationId xmlns:a16="http://schemas.microsoft.com/office/drawing/2014/main" id="{069B8676-5076-4641-BF58-0C1DA5100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882" y="1354752"/>
            <a:ext cx="7586964" cy="450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55B9FBE-AE3B-44A8-ABAB-41B6F6D858BE}"/>
              </a:ext>
            </a:extLst>
          </p:cNvPr>
          <p:cNvSpPr txBox="1"/>
          <p:nvPr/>
        </p:nvSpPr>
        <p:spPr>
          <a:xfrm>
            <a:off x="3682869" y="6105169"/>
            <a:ext cx="492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latin typeface="Castellar" panose="020A0402060406010301" pitchFamily="18" charset="0"/>
              </a:rPr>
              <a:t>ADCHEM 2021</a:t>
            </a:r>
            <a:endParaRPr lang="en-US" sz="3200" dirty="0">
              <a:latin typeface="Castellar" panose="020A0402060406010301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7F7F62-A016-4417-AADD-2C187F22D6F1}"/>
              </a:ext>
            </a:extLst>
          </p:cNvPr>
          <p:cNvSpPr txBox="1"/>
          <p:nvPr/>
        </p:nvSpPr>
        <p:spPr>
          <a:xfrm>
            <a:off x="3650444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Pavia, </a:t>
            </a:r>
            <a:r>
              <a:rPr lang="it-IT" sz="4800" dirty="0" err="1">
                <a:solidFill>
                  <a:srgbClr val="FF0000"/>
                </a:solidFill>
                <a:latin typeface="Castellar" panose="020A0402060406010301" pitchFamily="18" charset="0"/>
              </a:rPr>
              <a:t>Italy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484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CONFERENCE Organization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585906" y="1646264"/>
            <a:ext cx="108631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Identification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and Control of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Dynamic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Systems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Laboratory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University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of Pavia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National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Organizing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Committee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NOC Chair: 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Davide M. Raimondo (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chair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of NMPC ’08, IPC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member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of ADCHEM 2015)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it-IT" sz="20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NOC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Committee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members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 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to be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announced</a:t>
            </a:r>
            <a:endParaRPr lang="it-IT" sz="20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168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CONFERENCE Organization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585906" y="1284314"/>
            <a:ext cx="831679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Technical Program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3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Plenaries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4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Parallel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technical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sessions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5 Workshops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12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Keynotes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Social Program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Welcome reception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at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the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university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courtyards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Conference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dinner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Option 1: Visconteo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castle</a:t>
            </a:r>
            <a:endParaRPr lang="it-IT" sz="20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Option 2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Historical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wineries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in the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hills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surrounding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Pavia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Possible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excursion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The </a:t>
            </a:r>
            <a:r>
              <a:rPr lang="it-IT" sz="2000" dirty="0" err="1">
                <a:solidFill>
                  <a:srgbClr val="0070C0"/>
                </a:solidFill>
                <a:latin typeface="Cambria" panose="02040503050406030204" pitchFamily="18" charset="0"/>
              </a:rPr>
              <a:t>monastery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Certosa di Pavia</a:t>
            </a:r>
          </a:p>
        </p:txBody>
      </p:sp>
      <p:pic>
        <p:nvPicPr>
          <p:cNvPr id="14338" name="Picture 2" descr="Image result for castello visconteo pavia">
            <a:extLst>
              <a:ext uri="{FF2B5EF4-FFF2-40B4-BE49-F238E27FC236}">
                <a16:creationId xmlns:a16="http://schemas.microsoft.com/office/drawing/2014/main" id="{F2338932-4E14-42FC-A6B8-D74CBD9E1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308" y="3071334"/>
            <a:ext cx="2008427" cy="194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Image result for cantine oltrepo pavese">
            <a:extLst>
              <a:ext uri="{FF2B5EF4-FFF2-40B4-BE49-F238E27FC236}">
                <a16:creationId xmlns:a16="http://schemas.microsoft.com/office/drawing/2014/main" id="{D82BECA3-54E4-4DBE-9831-62360EDEF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887" y="1159759"/>
            <a:ext cx="2536825" cy="150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Related image">
            <a:extLst>
              <a:ext uri="{FF2B5EF4-FFF2-40B4-BE49-F238E27FC236}">
                <a16:creationId xmlns:a16="http://schemas.microsoft.com/office/drawing/2014/main" id="{0BF9451D-03CC-40CB-8A00-ADFBE9D5E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887" y="5265705"/>
            <a:ext cx="2064096" cy="15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Related image">
            <a:extLst>
              <a:ext uri="{FF2B5EF4-FFF2-40B4-BE49-F238E27FC236}">
                <a16:creationId xmlns:a16="http://schemas.microsoft.com/office/drawing/2014/main" id="{F117F7ED-3F9D-481E-812A-6ECC549AB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748" y="1252407"/>
            <a:ext cx="2456045" cy="16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553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0000"/>
                </a:solidFill>
                <a:latin typeface="Castellar" panose="020A0402060406010301" pitchFamily="18" charset="0"/>
              </a:rPr>
              <a:t>C</a:t>
            </a:r>
            <a:r>
              <a:rPr lang="en-US" sz="2800" dirty="0" err="1">
                <a:solidFill>
                  <a:srgbClr val="FF0000"/>
                </a:solidFill>
                <a:latin typeface="Castellar" panose="020A0402060406010301" pitchFamily="18" charset="0"/>
              </a:rPr>
              <a:t>onference</a:t>
            </a:r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 site: university of Pavia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585906" y="1646264"/>
            <a:ext cx="108631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>
                <a:solidFill>
                  <a:srgbClr val="FF0000"/>
                </a:solidFill>
                <a:latin typeface="Cambria" panose="02040503050406030204" pitchFamily="18" charset="0"/>
              </a:rPr>
              <a:t>Halls</a:t>
            </a:r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 for </a:t>
            </a:r>
            <a:r>
              <a:rPr lang="it-IT" sz="2000" b="1" dirty="0" err="1">
                <a:solidFill>
                  <a:srgbClr val="FF0000"/>
                </a:solidFill>
                <a:latin typeface="Cambria" panose="02040503050406030204" pitchFamily="18" charset="0"/>
              </a:rPr>
              <a:t>plenary</a:t>
            </a:r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 sessions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Aula del ‘400 (200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places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Aula Disegno (200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places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r>
              <a:rPr lang="it-IT" sz="2000" b="1" dirty="0" err="1">
                <a:solidFill>
                  <a:srgbClr val="FF0000"/>
                </a:solidFill>
                <a:latin typeface="Cambria" panose="02040503050406030204" pitchFamily="18" charset="0"/>
              </a:rPr>
              <a:t>Additional</a:t>
            </a:r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 rooms for </a:t>
            </a:r>
            <a:r>
              <a:rPr lang="it-IT" sz="2000" b="1" dirty="0" err="1">
                <a:solidFill>
                  <a:srgbClr val="FF0000"/>
                </a:solidFill>
                <a:latin typeface="Cambria" panose="02040503050406030204" pitchFamily="18" charset="0"/>
              </a:rPr>
              <a:t>parallel</a:t>
            </a:r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 sessions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Aula Foscolo (100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places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Aula Volta (100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places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)</a:t>
            </a:r>
          </a:p>
          <a:p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pic>
        <p:nvPicPr>
          <p:cNvPr id="17414" name="Picture 6" descr="Related image">
            <a:extLst>
              <a:ext uri="{FF2B5EF4-FFF2-40B4-BE49-F238E27FC236}">
                <a16:creationId xmlns:a16="http://schemas.microsoft.com/office/drawing/2014/main" id="{FB906E39-B03E-411C-BA04-944CCA6E8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978" y="1509336"/>
            <a:ext cx="3109243" cy="206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Image result for aula volta pavia">
            <a:extLst>
              <a:ext uri="{FF2B5EF4-FFF2-40B4-BE49-F238E27FC236}">
                <a16:creationId xmlns:a16="http://schemas.microsoft.com/office/drawing/2014/main" id="{EECF264B-86F9-46D2-B4D7-2AC8BD632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20" y="4249829"/>
            <a:ext cx="3182995" cy="21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Image result for aula foscolo pavia">
            <a:extLst>
              <a:ext uri="{FF2B5EF4-FFF2-40B4-BE49-F238E27FC236}">
                <a16:creationId xmlns:a16="http://schemas.microsoft.com/office/drawing/2014/main" id="{73D28EF4-9DB2-49C5-BA94-0F072330A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594" y="1792193"/>
            <a:ext cx="2892156" cy="199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Image result for aula disegno pavia">
            <a:extLst>
              <a:ext uri="{FF2B5EF4-FFF2-40B4-BE49-F238E27FC236}">
                <a16:creationId xmlns:a16="http://schemas.microsoft.com/office/drawing/2014/main" id="{68A3F381-08E9-4A5D-A85F-534CF3856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23" y="4249829"/>
            <a:ext cx="3000427" cy="225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34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Registration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585906" y="1646264"/>
            <a:ext cx="108631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Regular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Early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Registration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 700 USD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Late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Registration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 800 USD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r>
              <a:rPr lang="it-IT" sz="2000" b="1" dirty="0" err="1">
                <a:solidFill>
                  <a:srgbClr val="FF0000"/>
                </a:solidFill>
                <a:latin typeface="Cambria" panose="02040503050406030204" pitchFamily="18" charset="0"/>
              </a:rPr>
              <a:t>Student</a:t>
            </a:r>
            <a:endParaRPr lang="it-IT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Early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Registration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 400 USD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Late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Registration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 450 USD</a:t>
            </a:r>
          </a:p>
          <a:p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54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Risultati immagini per pavia">
            <a:extLst>
              <a:ext uri="{FF2B5EF4-FFF2-40B4-BE49-F238E27FC236}">
                <a16:creationId xmlns:a16="http://schemas.microsoft.com/office/drawing/2014/main" id="{069B8676-5076-4641-BF58-0C1DA5100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882" y="1354752"/>
            <a:ext cx="7586964" cy="450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55B9FBE-AE3B-44A8-ABAB-41B6F6D858BE}"/>
              </a:ext>
            </a:extLst>
          </p:cNvPr>
          <p:cNvSpPr txBox="1"/>
          <p:nvPr/>
        </p:nvSpPr>
        <p:spPr>
          <a:xfrm>
            <a:off x="3682869" y="6105169"/>
            <a:ext cx="492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latin typeface="Castellar" panose="020A0402060406010301" pitchFamily="18" charset="0"/>
              </a:rPr>
              <a:t>GRAZIE!</a:t>
            </a:r>
            <a:endParaRPr lang="en-US" sz="3200" dirty="0">
              <a:latin typeface="Castellar" panose="020A0402060406010301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7F7F62-A016-4417-AADD-2C187F22D6F1}"/>
              </a:ext>
            </a:extLst>
          </p:cNvPr>
          <p:cNvSpPr txBox="1"/>
          <p:nvPr/>
        </p:nvSpPr>
        <p:spPr>
          <a:xfrm>
            <a:off x="3650444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THANKS!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36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258968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WHERE?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3D4224D-ADC3-48D8-8F04-CE90B432EDFE}"/>
              </a:ext>
            </a:extLst>
          </p:cNvPr>
          <p:cNvGrpSpPr/>
          <p:nvPr/>
        </p:nvGrpSpPr>
        <p:grpSpPr>
          <a:xfrm>
            <a:off x="3507605" y="180618"/>
            <a:ext cx="6116440" cy="3499086"/>
            <a:chOff x="2543064" y="1523290"/>
            <a:chExt cx="7143750" cy="4248150"/>
          </a:xfrm>
        </p:grpSpPr>
        <p:pic>
          <p:nvPicPr>
            <p:cNvPr id="7170" name="Picture 2" descr="World map Italy highlighted">
              <a:extLst>
                <a:ext uri="{FF2B5EF4-FFF2-40B4-BE49-F238E27FC236}">
                  <a16:creationId xmlns:a16="http://schemas.microsoft.com/office/drawing/2014/main" id="{9860C654-0B26-467A-8FB2-4EB3405785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3064" y="1523290"/>
              <a:ext cx="7143750" cy="4248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A8D3BE4-6492-4B2B-B251-10ECCED97E41}"/>
                </a:ext>
              </a:extLst>
            </p:cNvPr>
            <p:cNvSpPr txBox="1"/>
            <p:nvPr/>
          </p:nvSpPr>
          <p:spPr>
            <a:xfrm>
              <a:off x="5779826" y="2320119"/>
              <a:ext cx="120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solidFill>
                    <a:srgbClr val="FF0000"/>
                  </a:solidFill>
                  <a:latin typeface="Cambria" panose="02040503050406030204" pitchFamily="18" charset="0"/>
                </a:rPr>
                <a:t>ITALY</a:t>
              </a:r>
              <a:endParaRPr lang="en-US" dirty="0">
                <a:solidFill>
                  <a:srgbClr val="FF0000"/>
                </a:solidFill>
                <a:latin typeface="Cambria" panose="02040503050406030204" pitchFamily="18" charset="0"/>
              </a:endParaRPr>
            </a:p>
          </p:txBody>
        </p:sp>
      </p:grpSp>
      <p:pic>
        <p:nvPicPr>
          <p:cNvPr id="7176" name="Picture 8" descr="Image result for lombardia in italian map">
            <a:extLst>
              <a:ext uri="{FF2B5EF4-FFF2-40B4-BE49-F238E27FC236}">
                <a16:creationId xmlns:a16="http://schemas.microsoft.com/office/drawing/2014/main" id="{7BA08961-2B69-45EA-BA04-157209D3F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25" y="3290783"/>
            <a:ext cx="2291744" cy="287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Image result for italy in europe">
            <a:extLst>
              <a:ext uri="{FF2B5EF4-FFF2-40B4-BE49-F238E27FC236}">
                <a16:creationId xmlns:a16="http://schemas.microsoft.com/office/drawing/2014/main" id="{28D5E621-3D19-4D3F-96E9-CD3BD4B6E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8" y="2545301"/>
            <a:ext cx="4230316" cy="361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Image result for lombardia">
            <a:extLst>
              <a:ext uri="{FF2B5EF4-FFF2-40B4-BE49-F238E27FC236}">
                <a16:creationId xmlns:a16="http://schemas.microsoft.com/office/drawing/2014/main" id="{F4530154-A465-442C-9CB8-FC4FA22D8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40" y="3739487"/>
            <a:ext cx="2968254" cy="283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662B8188-AFF3-4137-89CE-AC0E64AD18DF}"/>
              </a:ext>
            </a:extLst>
          </p:cNvPr>
          <p:cNvSpPr/>
          <p:nvPr/>
        </p:nvSpPr>
        <p:spPr>
          <a:xfrm>
            <a:off x="8415030" y="5349923"/>
            <a:ext cx="1363591" cy="1231071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A27576-67C4-4967-B7D8-9AB58495AB95}"/>
              </a:ext>
            </a:extLst>
          </p:cNvPr>
          <p:cNvSpPr txBox="1"/>
          <p:nvPr/>
        </p:nvSpPr>
        <p:spPr>
          <a:xfrm>
            <a:off x="5278058" y="3862207"/>
            <a:ext cx="1388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0000"/>
                </a:solidFill>
                <a:latin typeface="Cambria" panose="02040503050406030204" pitchFamily="18" charset="0"/>
              </a:rPr>
              <a:t>Lombardia</a:t>
            </a:r>
            <a:endParaRPr lang="en-US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C23582F1-F72C-47CA-B1F5-799196E9EE6A}"/>
              </a:ext>
            </a:extLst>
          </p:cNvPr>
          <p:cNvSpPr/>
          <p:nvPr/>
        </p:nvSpPr>
        <p:spPr>
          <a:xfrm rot="10800000">
            <a:off x="2579426" y="1596788"/>
            <a:ext cx="702861" cy="79839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4096224-C433-4753-BD67-D7393A09FA1E}"/>
              </a:ext>
            </a:extLst>
          </p:cNvPr>
          <p:cNvSpPr/>
          <p:nvPr/>
        </p:nvSpPr>
        <p:spPr>
          <a:xfrm>
            <a:off x="4571997" y="4730622"/>
            <a:ext cx="689212" cy="3599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F52C149-F3AC-4466-A232-7950FEF8C847}"/>
              </a:ext>
            </a:extLst>
          </p:cNvPr>
          <p:cNvSpPr/>
          <p:nvPr/>
        </p:nvSpPr>
        <p:spPr>
          <a:xfrm>
            <a:off x="7685498" y="4714949"/>
            <a:ext cx="689212" cy="3599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CC400CF-88B5-449F-91AB-28464EC12375}"/>
              </a:ext>
            </a:extLst>
          </p:cNvPr>
          <p:cNvSpPr/>
          <p:nvPr/>
        </p:nvSpPr>
        <p:spPr>
          <a:xfrm>
            <a:off x="258968" y="6396328"/>
            <a:ext cx="4912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dirty="0"/>
              <a:t>Pavia </a:t>
            </a:r>
            <a:r>
              <a:rPr lang="it-IT" i="1" dirty="0" err="1"/>
              <a:t>is</a:t>
            </a:r>
            <a:r>
              <a:rPr lang="it-IT" i="1" dirty="0"/>
              <a:t> </a:t>
            </a:r>
            <a:r>
              <a:rPr lang="it-IT" i="1" dirty="0" err="1"/>
              <a:t>located</a:t>
            </a:r>
            <a:r>
              <a:rPr lang="it-IT" i="1" dirty="0"/>
              <a:t> in Lombardia, in the </a:t>
            </a:r>
            <a:r>
              <a:rPr lang="it-IT" i="1" dirty="0" err="1"/>
              <a:t>north</a:t>
            </a:r>
            <a:r>
              <a:rPr lang="it-IT" i="1" dirty="0"/>
              <a:t> of </a:t>
            </a:r>
            <a:r>
              <a:rPr lang="it-IT" i="1" dirty="0" err="1"/>
              <a:t>Italy</a:t>
            </a:r>
            <a:r>
              <a:rPr lang="it-IT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2033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299925" y="460397"/>
            <a:ext cx="941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How to REACH PAVIA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2402006" y="1912964"/>
            <a:ext cx="911670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070C0"/>
                </a:solidFill>
                <a:latin typeface="Cambria" panose="02040503050406030204" pitchFamily="18" charset="0"/>
              </a:rPr>
              <a:t>By </a:t>
            </a:r>
            <a:r>
              <a:rPr lang="it-IT" sz="24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plane</a:t>
            </a:r>
            <a:r>
              <a:rPr lang="it-IT" sz="2400" b="1" dirty="0">
                <a:solidFill>
                  <a:srgbClr val="0070C0"/>
                </a:solidFill>
                <a:latin typeface="Cambria" panose="02040503050406030204" pitchFamily="18" charset="0"/>
              </a:rPr>
              <a:t>:</a:t>
            </a:r>
            <a:r>
              <a:rPr lang="it-IT" sz="2400" b="1" dirty="0">
                <a:latin typeface="Cambria" panose="02040503050406030204" pitchFamily="18" charset="0"/>
              </a:rPr>
              <a:t> </a:t>
            </a:r>
            <a:r>
              <a:rPr lang="it-IT" sz="2400" dirty="0" err="1">
                <a:latin typeface="Cambria" panose="02040503050406030204" pitchFamily="18" charset="0"/>
              </a:rPr>
              <a:t>two</a:t>
            </a:r>
            <a:r>
              <a:rPr lang="it-IT" sz="2400" dirty="0">
                <a:latin typeface="Cambria" panose="02040503050406030204" pitchFamily="18" charset="0"/>
              </a:rPr>
              <a:t> </a:t>
            </a:r>
            <a:r>
              <a:rPr lang="it-IT" sz="2400" dirty="0" err="1">
                <a:latin typeface="Cambria" panose="02040503050406030204" pitchFamily="18" charset="0"/>
              </a:rPr>
              <a:t>airports</a:t>
            </a:r>
            <a:r>
              <a:rPr lang="it-IT" sz="2400" dirty="0">
                <a:latin typeface="Cambria" panose="02040503050406030204" pitchFamily="18" charset="0"/>
              </a:rPr>
              <a:t> in the </a:t>
            </a:r>
            <a:r>
              <a:rPr lang="it-IT" sz="2400" dirty="0" err="1">
                <a:latin typeface="Cambria" panose="02040503050406030204" pitchFamily="18" charset="0"/>
              </a:rPr>
              <a:t>proximity</a:t>
            </a:r>
            <a:endParaRPr lang="it-IT" sz="2400" dirty="0">
              <a:latin typeface="Cambria" panose="02040503050406030204" pitchFamily="18" charset="0"/>
            </a:endParaRPr>
          </a:p>
          <a:p>
            <a:endParaRPr lang="it-IT" sz="2400" dirty="0"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Linate (LIN) 45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min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from Pavia by car/bus</a:t>
            </a:r>
            <a:endParaRPr lang="it-IT" sz="2400" dirty="0"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Cambria" panose="02040503050406030204" pitchFamily="18" charset="0"/>
              </a:rPr>
              <a:t>Malpensa (MPX) 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1h – 1.5h from Pavia by car/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train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/bus</a:t>
            </a:r>
            <a:endParaRPr lang="it-IT" sz="2400" dirty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it-IT" sz="2400" dirty="0">
              <a:latin typeface="Cambria" panose="02040503050406030204" pitchFamily="18" charset="0"/>
              <a:sym typeface="Wingdings" panose="05000000000000000000" pitchFamily="2" charset="2"/>
            </a:endParaRPr>
          </a:p>
          <a:p>
            <a:endParaRPr lang="it-IT" sz="2400" dirty="0">
              <a:latin typeface="Cambria" panose="02040503050406030204" pitchFamily="18" charset="0"/>
              <a:sym typeface="Wingdings" panose="05000000000000000000" pitchFamily="2" charset="2"/>
            </a:endParaRPr>
          </a:p>
          <a:p>
            <a:endParaRPr lang="it-IT" sz="2400" dirty="0">
              <a:latin typeface="Cambria" panose="02040503050406030204" pitchFamily="18" charset="0"/>
              <a:sym typeface="Wingdings" panose="05000000000000000000" pitchFamily="2" charset="2"/>
            </a:endParaRPr>
          </a:p>
          <a:p>
            <a:r>
              <a:rPr lang="it-IT" sz="2400" b="1" dirty="0">
                <a:solidFill>
                  <a:srgbClr val="0070C0"/>
                </a:solidFill>
                <a:latin typeface="Cambria" panose="02040503050406030204" pitchFamily="18" charset="0"/>
                <a:sym typeface="Wingdings" panose="05000000000000000000" pitchFamily="2" charset="2"/>
              </a:rPr>
              <a:t>By </a:t>
            </a:r>
            <a:r>
              <a:rPr lang="it-IT" sz="2400" b="1" dirty="0" err="1">
                <a:solidFill>
                  <a:srgbClr val="0070C0"/>
                </a:solidFill>
                <a:latin typeface="Cambria" panose="02040503050406030204" pitchFamily="18" charset="0"/>
                <a:sym typeface="Wingdings" panose="05000000000000000000" pitchFamily="2" charset="2"/>
              </a:rPr>
              <a:t>train</a:t>
            </a:r>
            <a:r>
              <a:rPr lang="it-IT" sz="2400" b="1" dirty="0">
                <a:solidFill>
                  <a:srgbClr val="0070C0"/>
                </a:solidFill>
                <a:latin typeface="Cambria" panose="02040503050406030204" pitchFamily="18" charset="0"/>
                <a:sym typeface="Wingdings" panose="05000000000000000000" pitchFamily="2" charset="2"/>
              </a:rPr>
              <a:t>: </a:t>
            </a:r>
          </a:p>
          <a:p>
            <a:endParaRPr lang="it-IT" sz="2400" dirty="0">
              <a:latin typeface="Cambria" panose="02040503050406030204" pitchFamily="18" charset="0"/>
              <a:sym typeface="Wingdings" panose="05000000000000000000" pitchFamily="2" charset="2"/>
            </a:endParaRPr>
          </a:p>
          <a:p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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less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than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30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min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by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train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from Milano </a:t>
            </a:r>
            <a:r>
              <a:rPr lang="it-IT" sz="2400" dirty="0" err="1">
                <a:latin typeface="Cambria" panose="02040503050406030204" pitchFamily="18" charset="0"/>
                <a:sym typeface="Wingdings" panose="05000000000000000000" pitchFamily="2" charset="2"/>
              </a:rPr>
              <a:t>main</a:t>
            </a:r>
            <a:r>
              <a:rPr lang="it-IT" sz="2400" dirty="0">
                <a:latin typeface="Cambria" panose="02040503050406030204" pitchFamily="18" charset="0"/>
                <a:sym typeface="Wingdings" panose="05000000000000000000" pitchFamily="2" charset="2"/>
              </a:rPr>
              <a:t> station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en-US" dirty="0"/>
          </a:p>
        </p:txBody>
      </p:sp>
      <p:pic>
        <p:nvPicPr>
          <p:cNvPr id="2054" name="Picture 6" descr="Image result for logo treno aereo">
            <a:extLst>
              <a:ext uri="{FF2B5EF4-FFF2-40B4-BE49-F238E27FC236}">
                <a16:creationId xmlns:a16="http://schemas.microsoft.com/office/drawing/2014/main" id="{1D49041D-B6FE-4089-BC1F-3FAA34957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8" t="55817" r="40864" b="5943"/>
          <a:stretch/>
        </p:blipFill>
        <p:spPr bwMode="auto">
          <a:xfrm>
            <a:off x="470747" y="1912964"/>
            <a:ext cx="1419367" cy="169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Image result for logo treno aereo">
            <a:extLst>
              <a:ext uri="{FF2B5EF4-FFF2-40B4-BE49-F238E27FC236}">
                <a16:creationId xmlns:a16="http://schemas.microsoft.com/office/drawing/2014/main" id="{995BD1E5-6731-4C16-BC36-913B0E4D49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7" t="55817" r="59219" b="5943"/>
          <a:stretch/>
        </p:blipFill>
        <p:spPr bwMode="auto">
          <a:xfrm>
            <a:off x="609498" y="4283293"/>
            <a:ext cx="1280616" cy="169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68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258968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WHEN?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pic>
        <p:nvPicPr>
          <p:cNvPr id="10242" name="Picture 2" descr="Image result for calendar 2021">
            <a:extLst>
              <a:ext uri="{FF2B5EF4-FFF2-40B4-BE49-F238E27FC236}">
                <a16:creationId xmlns:a16="http://schemas.microsoft.com/office/drawing/2014/main" id="{3527EA2B-8A99-4902-890D-86CD3C21E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28" y="1274830"/>
            <a:ext cx="6789847" cy="525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06B985-3963-41BE-A8EC-69ECEAA8A9DA}"/>
              </a:ext>
            </a:extLst>
          </p:cNvPr>
          <p:cNvSpPr/>
          <p:nvPr/>
        </p:nvSpPr>
        <p:spPr>
          <a:xfrm>
            <a:off x="4124325" y="4243243"/>
            <a:ext cx="815975" cy="14460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5C722-23A9-4846-983A-4E12B6928D01}"/>
              </a:ext>
            </a:extLst>
          </p:cNvPr>
          <p:cNvSpPr/>
          <p:nvPr/>
        </p:nvSpPr>
        <p:spPr>
          <a:xfrm>
            <a:off x="4137603" y="4401707"/>
            <a:ext cx="783648" cy="12901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8BDFC6E-C932-4472-8177-AF60FA362BD5}"/>
              </a:ext>
            </a:extLst>
          </p:cNvPr>
          <p:cNvSpPr/>
          <p:nvPr/>
        </p:nvSpPr>
        <p:spPr>
          <a:xfrm>
            <a:off x="7839859" y="3028488"/>
            <a:ext cx="4028291" cy="258532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b="1" i="1" dirty="0">
                <a:solidFill>
                  <a:srgbClr val="0070C0"/>
                </a:solidFill>
                <a:latin typeface="Cambria" panose="02040503050406030204" pitchFamily="18" charset="0"/>
              </a:rPr>
              <a:t>4 </a:t>
            </a:r>
            <a:r>
              <a:rPr lang="it-IT" sz="2000" b="1" i="1" dirty="0" err="1">
                <a:solidFill>
                  <a:srgbClr val="0070C0"/>
                </a:solidFill>
                <a:latin typeface="Cambria" panose="02040503050406030204" pitchFamily="18" charset="0"/>
              </a:rPr>
              <a:t>days</a:t>
            </a:r>
            <a:r>
              <a:rPr lang="it-IT" sz="2000" b="1" i="1" dirty="0">
                <a:solidFill>
                  <a:srgbClr val="0070C0"/>
                </a:solidFill>
                <a:latin typeface="Cambria" panose="02040503050406030204" pitchFamily="18" charset="0"/>
              </a:rPr>
              <a:t> of conference</a:t>
            </a:r>
          </a:p>
          <a:p>
            <a:pPr algn="ctr"/>
            <a:endParaRPr lang="it-IT" sz="2000" i="1" dirty="0">
              <a:latin typeface="Cambria" panose="02040503050406030204" pitchFamily="18" charset="0"/>
            </a:endParaRPr>
          </a:p>
          <a:p>
            <a:pPr algn="ctr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Three options</a:t>
            </a:r>
          </a:p>
          <a:p>
            <a:pPr algn="ctr"/>
            <a:endParaRPr lang="it-IT" sz="1200" i="1" dirty="0">
              <a:latin typeface="Cambria" panose="0204050305040603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it-IT" sz="2000" i="1" dirty="0" err="1">
                <a:latin typeface="Cambria" panose="02040503050406030204" pitchFamily="18" charset="0"/>
              </a:rPr>
              <a:t>Penultimate</a:t>
            </a:r>
            <a:r>
              <a:rPr lang="it-IT" sz="2000" i="1" dirty="0">
                <a:latin typeface="Cambria" panose="02040503050406030204" pitchFamily="18" charset="0"/>
              </a:rPr>
              <a:t> week of </a:t>
            </a:r>
            <a:r>
              <a:rPr lang="it-IT" sz="2000" i="1" dirty="0" err="1">
                <a:latin typeface="Cambria" panose="02040503050406030204" pitchFamily="18" charset="0"/>
              </a:rPr>
              <a:t>July</a:t>
            </a:r>
            <a:endParaRPr lang="it-IT" sz="2000" i="1" dirty="0">
              <a:latin typeface="Cambria" panose="0204050305040603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it-IT" sz="2000" i="1" dirty="0">
                <a:latin typeface="Cambria" panose="02040503050406030204" pitchFamily="18" charset="0"/>
              </a:rPr>
              <a:t>Last week of </a:t>
            </a:r>
            <a:r>
              <a:rPr lang="it-IT" sz="2000" i="1" dirty="0" err="1">
                <a:latin typeface="Cambria" panose="02040503050406030204" pitchFamily="18" charset="0"/>
              </a:rPr>
              <a:t>July</a:t>
            </a:r>
            <a:endParaRPr lang="it-IT" sz="2000" i="1" dirty="0">
              <a:latin typeface="Cambria" panose="0204050305040603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it-IT" sz="2000" i="1" dirty="0"/>
              <a:t>First week of </a:t>
            </a:r>
            <a:r>
              <a:rPr lang="it-IT" sz="2000" i="1" dirty="0" err="1"/>
              <a:t>September</a:t>
            </a:r>
            <a:endParaRPr lang="it-IT" sz="2000" i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D354B0-CFE8-43FD-96D6-AFD7FE45332D}"/>
              </a:ext>
            </a:extLst>
          </p:cNvPr>
          <p:cNvSpPr/>
          <p:nvPr/>
        </p:nvSpPr>
        <p:spPr>
          <a:xfrm>
            <a:off x="7326936" y="2143510"/>
            <a:ext cx="476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10TH INTERNATIONAL SYMPOSIUM ON ADVANCED CONTROL OF CHEMICAL PROCESSES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888CBE7-3EAE-440B-A409-2B28DAE7752C}"/>
              </a:ext>
            </a:extLst>
          </p:cNvPr>
          <p:cNvSpPr/>
          <p:nvPr/>
        </p:nvSpPr>
        <p:spPr>
          <a:xfrm>
            <a:off x="4305300" y="4246418"/>
            <a:ext cx="815975" cy="144608"/>
          </a:xfrm>
          <a:prstGeom prst="roundRect">
            <a:avLst/>
          </a:prstGeom>
          <a:noFill/>
          <a:ln w="38100">
            <a:solidFill>
              <a:srgbClr val="00B050">
                <a:alpha val="57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D79FFAD-E03F-49B7-A75C-DB7229EEDBD7}"/>
              </a:ext>
            </a:extLst>
          </p:cNvPr>
          <p:cNvSpPr/>
          <p:nvPr/>
        </p:nvSpPr>
        <p:spPr>
          <a:xfrm>
            <a:off x="4309053" y="4414407"/>
            <a:ext cx="783648" cy="129018"/>
          </a:xfrm>
          <a:prstGeom prst="roundRect">
            <a:avLst/>
          </a:prstGeom>
          <a:noFill/>
          <a:ln w="38100">
            <a:solidFill>
              <a:srgbClr val="FFC000">
                <a:alpha val="58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B8FF8F-B676-48DE-8106-FB1DD226C6A8}"/>
              </a:ext>
            </a:extLst>
          </p:cNvPr>
          <p:cNvSpPr/>
          <p:nvPr/>
        </p:nvSpPr>
        <p:spPr>
          <a:xfrm>
            <a:off x="1390634" y="5175120"/>
            <a:ext cx="815975" cy="144608"/>
          </a:xfrm>
          <a:prstGeom prst="roundRect">
            <a:avLst/>
          </a:prstGeom>
          <a:noFill/>
          <a:ln w="4445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3F1C820-5EB5-47F0-8EC0-E0F2538A30FF}"/>
              </a:ext>
            </a:extLst>
          </p:cNvPr>
          <p:cNvSpPr/>
          <p:nvPr/>
        </p:nvSpPr>
        <p:spPr>
          <a:xfrm>
            <a:off x="8108950" y="4302847"/>
            <a:ext cx="304800" cy="29455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FDFC377-37E7-406A-B930-741DC15A5EAD}"/>
              </a:ext>
            </a:extLst>
          </p:cNvPr>
          <p:cNvSpPr/>
          <p:nvPr/>
        </p:nvSpPr>
        <p:spPr>
          <a:xfrm>
            <a:off x="8115300" y="4766397"/>
            <a:ext cx="304800" cy="29455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07AF538-F66C-4E1F-ACB8-C7D6DE9BD43E}"/>
              </a:ext>
            </a:extLst>
          </p:cNvPr>
          <p:cNvSpPr/>
          <p:nvPr/>
        </p:nvSpPr>
        <p:spPr>
          <a:xfrm>
            <a:off x="8128000" y="5182019"/>
            <a:ext cx="304800" cy="29455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7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DFD8D6-55DE-4F63-80F3-8C12A9990151}"/>
              </a:ext>
            </a:extLst>
          </p:cNvPr>
          <p:cNvSpPr txBox="1"/>
          <p:nvPr/>
        </p:nvSpPr>
        <p:spPr>
          <a:xfrm>
            <a:off x="258968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WHY PAVIA?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E5DBC1-694B-4BB8-8E37-C24A2AE4DD11}"/>
              </a:ext>
            </a:extLst>
          </p:cNvPr>
          <p:cNvSpPr/>
          <p:nvPr/>
        </p:nvSpPr>
        <p:spPr>
          <a:xfrm>
            <a:off x="4596713" y="473797"/>
            <a:ext cx="2900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i="1" dirty="0"/>
              <a:t>City of art and culture</a:t>
            </a:r>
          </a:p>
        </p:txBody>
      </p:sp>
      <p:pic>
        <p:nvPicPr>
          <p:cNvPr id="6" name="Picture 2" descr="Risultati immagini per pavia">
            <a:extLst>
              <a:ext uri="{FF2B5EF4-FFF2-40B4-BE49-F238E27FC236}">
                <a16:creationId xmlns:a16="http://schemas.microsoft.com/office/drawing/2014/main" id="{392B8DD0-42BC-44E9-B00F-E5EC8C7BD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058" y="3036626"/>
            <a:ext cx="2930296" cy="141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isultati immagini per pavia">
            <a:extLst>
              <a:ext uri="{FF2B5EF4-FFF2-40B4-BE49-F238E27FC236}">
                <a16:creationId xmlns:a16="http://schemas.microsoft.com/office/drawing/2014/main" id="{E440F30B-6A62-4F6D-AECA-6A3012490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66" y="4301804"/>
            <a:ext cx="3368924" cy="224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Risultati immagini per pavia duomo">
            <a:extLst>
              <a:ext uri="{FF2B5EF4-FFF2-40B4-BE49-F238E27FC236}">
                <a16:creationId xmlns:a16="http://schemas.microsoft.com/office/drawing/2014/main" id="{470CC592-F635-40D1-8F43-AA7E4375A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52" y="1630986"/>
            <a:ext cx="3026248" cy="201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public.boxcloud.com/api/2.0/internal_files/193695629599/versions/205108705055/representations/jpg_paged_2048x2048/content/1.jpg?access_token=1!5ZtMWZ6JPIHjWldKtQhn35uQMlwUNnlzjJu2nBkixEclbv6ThZce8NIAtMsDm8VXcN_UvgNVaTZLg6sa4R75peoaIFFF4sPZMYwVa0VDo72650nFqlgmdd7oIQ9NXasYXFrOKehIU01RReKC-DkF3nC8oJHysJj71hZh7kDpr3uWUTERvhA1B1ceK-0-eAZfD9d9vKJMtdDIaC5w2Zz3TvO2Q0pQS7ubwTgqHUP9nLBHrofsTr2f8Bc3D0RdvqonxDzTa3rnw76wUUmAxxfV0CccF3Lh2lkFObn7edqD89EG-HKzyVxACz3aOkAqgBEUdtnLoGeoSHEv2QV9oR7GdQjBr2SJVw97h1GVmLJSUDZH9NATnFKJJcRxSK6fcU91LzTb_ppx1ef0q49x&amp;shared_link=https://app.box.com/s/ca08vop5raoa0ytyxdh3zitecgsbiquc&amp;box_client_name=box-content-preview&amp;box_client_version=0.130.0">
            <a:extLst>
              <a:ext uri="{FF2B5EF4-FFF2-40B4-BE49-F238E27FC236}">
                <a16:creationId xmlns:a16="http://schemas.microsoft.com/office/drawing/2014/main" id="{0174AC60-D96A-4F72-9544-98A3CAAA0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68" y="4010782"/>
            <a:ext cx="2961394" cy="242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www.in-lombardia.it/images/Duomo-di-pavia.jpg">
            <a:extLst>
              <a:ext uri="{FF2B5EF4-FFF2-40B4-BE49-F238E27FC236}">
                <a16:creationId xmlns:a16="http://schemas.microsoft.com/office/drawing/2014/main" id="{5926F005-5F7C-47B8-B95B-8528EAFE2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66" y="1665100"/>
            <a:ext cx="3294610" cy="21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http://farm4.static.flickr.com/3023/2785345930_3b8375b1cf.jpg">
            <a:extLst>
              <a:ext uri="{FF2B5EF4-FFF2-40B4-BE49-F238E27FC236}">
                <a16:creationId xmlns:a16="http://schemas.microsoft.com/office/drawing/2014/main" id="{D7CD638B-BB75-402B-BCAD-7A71C8975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864" y="4634702"/>
            <a:ext cx="2734684" cy="20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 descr="Cielo e risaia">
            <a:extLst>
              <a:ext uri="{FF2B5EF4-FFF2-40B4-BE49-F238E27FC236}">
                <a16:creationId xmlns:a16="http://schemas.microsoft.com/office/drawing/2014/main" id="{60FA4BCF-D28D-4996-A6E3-4B19D1581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167" y="992660"/>
            <a:ext cx="2804079" cy="185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DFD8D6-55DE-4F63-80F3-8C12A9990151}"/>
              </a:ext>
            </a:extLst>
          </p:cNvPr>
          <p:cNvSpPr txBox="1"/>
          <p:nvPr/>
        </p:nvSpPr>
        <p:spPr>
          <a:xfrm>
            <a:off x="258968" y="310271"/>
            <a:ext cx="492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WHY PAVIA?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E5DBC1-694B-4BB8-8E37-C24A2AE4DD11}"/>
              </a:ext>
            </a:extLst>
          </p:cNvPr>
          <p:cNvSpPr/>
          <p:nvPr/>
        </p:nvSpPr>
        <p:spPr>
          <a:xfrm>
            <a:off x="350814" y="1178810"/>
            <a:ext cx="105521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b="1" i="1" dirty="0"/>
              <a:t>Major </a:t>
            </a:r>
            <a:r>
              <a:rPr lang="it-IT" sz="2400" b="1" i="1" dirty="0" err="1"/>
              <a:t>italian</a:t>
            </a:r>
            <a:r>
              <a:rPr lang="it-IT" sz="2400" b="1" i="1" dirty="0"/>
              <a:t> college </a:t>
            </a:r>
            <a:r>
              <a:rPr lang="it-IT" sz="2400" b="1" i="1" dirty="0" err="1"/>
              <a:t>town</a:t>
            </a:r>
            <a:r>
              <a:rPr lang="it-IT" sz="2400" b="1" i="1" dirty="0"/>
              <a:t> </a:t>
            </a:r>
            <a:r>
              <a:rPr lang="it-IT" sz="2400" i="1" dirty="0"/>
              <a:t>with </a:t>
            </a:r>
            <a:r>
              <a:rPr lang="it-IT" sz="2400" i="1" dirty="0" err="1"/>
              <a:t>several</a:t>
            </a:r>
            <a:r>
              <a:rPr lang="it-IT" sz="2400" i="1" dirty="0"/>
              <a:t> </a:t>
            </a:r>
            <a:r>
              <a:rPr lang="it-IT" sz="2400" i="1" dirty="0" err="1"/>
              <a:t>institutes</a:t>
            </a:r>
            <a:r>
              <a:rPr lang="it-IT" sz="2400" i="1" dirty="0"/>
              <a:t>, </a:t>
            </a:r>
            <a:r>
              <a:rPr lang="it-IT" sz="2400" i="1" dirty="0" err="1"/>
              <a:t>universities</a:t>
            </a:r>
            <a:r>
              <a:rPr lang="it-IT" sz="2400" i="1" dirty="0"/>
              <a:t> and </a:t>
            </a:r>
            <a:r>
              <a:rPr lang="it-IT" sz="2400" i="1" dirty="0" err="1"/>
              <a:t>academies</a:t>
            </a:r>
            <a:r>
              <a:rPr lang="it-IT" sz="2400" i="1" dirty="0"/>
              <a:t> </a:t>
            </a:r>
          </a:p>
        </p:txBody>
      </p:sp>
      <p:pic>
        <p:nvPicPr>
          <p:cNvPr id="8194" name="Picture 2" descr="Image result for collegi pavia">
            <a:extLst>
              <a:ext uri="{FF2B5EF4-FFF2-40B4-BE49-F238E27FC236}">
                <a16:creationId xmlns:a16="http://schemas.microsoft.com/office/drawing/2014/main" id="{271164BB-6FCA-499D-B0E9-F2D71169D8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89" r="12177"/>
          <a:stretch/>
        </p:blipFill>
        <p:spPr bwMode="auto">
          <a:xfrm>
            <a:off x="2525740" y="2068411"/>
            <a:ext cx="3923732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mage result for collegi pavia">
            <a:extLst>
              <a:ext uri="{FF2B5EF4-FFF2-40B4-BE49-F238E27FC236}">
                <a16:creationId xmlns:a16="http://schemas.microsoft.com/office/drawing/2014/main" id="{C9CC25C5-059B-4311-8268-6FBA2125A8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01"/>
          <a:stretch/>
        </p:blipFill>
        <p:spPr bwMode="auto">
          <a:xfrm>
            <a:off x="567842" y="5146517"/>
            <a:ext cx="5363497" cy="136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Related image">
            <a:extLst>
              <a:ext uri="{FF2B5EF4-FFF2-40B4-BE49-F238E27FC236}">
                <a16:creationId xmlns:a16="http://schemas.microsoft.com/office/drawing/2014/main" id="{DC818F72-8D67-4F68-BD04-37FF2D25A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65" y="2088883"/>
            <a:ext cx="1807502" cy="267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public.boxcloud.com/api/2.0/internal_files/195422329761/versions/206917791137/representations/jpg_paged_2048x2048/content/1.jpg?access_token=1!EKrQbYuLpoJvriTTW9IYY3I0IHlKXG3cFKWD2PKohRft9PKBkPEB6jgUgIpUCGW6xZWyrGx72WiT_j3Y_od1XySAMqiZohuIm6E-3UWTzrSh5d1Qc92RHEUiOM5gVIcewoSvQ4Lqp_KHO562-fR7L7Mn747bDzIhJKUuQOSBkN3nk_CGHUKPS-yEMMVOalaauPO8hDF2vYKo3pSwUfrErUDrhrB349u65_KCCeZ9lcRRhr9nRRyjrfX66k38DB3-1hE8vj1bHRe1xugTS7v0IsjqvZ4AuZVoJUSyItcg4MwNlm1cxbiCpWr_jB6OKWE2Sle3aWJWgmrzEfBwzPYUMZx69Nalz1C8CAwsFESfR54UXVeogeVF3dQEM908LMep2F1DXM7FGxnY0smC&amp;shared_link=https://app.box.com/s/ca08vop5raoa0ytyxdh3zitecgsbiquc&amp;box_client_name=box-content-preview&amp;box_client_version=0.130.0">
            <a:extLst>
              <a:ext uri="{FF2B5EF4-FFF2-40B4-BE49-F238E27FC236}">
                <a16:creationId xmlns:a16="http://schemas.microsoft.com/office/drawing/2014/main" id="{D364EA8A-7E0B-4929-8100-90275C38D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938" y="3904001"/>
            <a:ext cx="1408882" cy="105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public.boxcloud.com/api/2.0/internal_files/195422342201/versions/206917803065/representations/jpg_paged_2048x2048/content/1.jpg?access_token=1!EKrQbYuLpoJvriTTW9IYY3I0IHlKXG3cFKWD2PKohRft9PKBkPEB6jgUgIpUCGW6xZWyrGx72WiT_j3Y_od1XySAMqiZohuIm6E-3UWTzrSh5d1Qc92RHEUiOM5gVIcewoSvQ4Lqp_KHO562-fR7L7Mn747bDzIhJKUuQOSBkN3nk_CGHUKPS-yEMMVOalaauPO8hDF2vYKo3pSwUfrErUDrhrB349u65_KCCeZ9lcRRhr9nRRyjrfX66k38DB3-1hE8vj1bHRe1xugTS7v0IsjqvZ4AuZVoJUSyItcg4MwNlm1cxbiCpWr_jB6OKWE2Sle3aWJWgmrzEfBwzPYUMZx69Nalz1C8CAwsFESfR54UXVeogeVF3dQEM908LMep2F1DXM7FGxnY0smC&amp;shared_link=https://app.box.com/s/ca08vop5raoa0ytyxdh3zitecgsbiquc&amp;box_client_name=box-content-preview&amp;box_client_version=0.130.0">
            <a:extLst>
              <a:ext uri="{FF2B5EF4-FFF2-40B4-BE49-F238E27FC236}">
                <a16:creationId xmlns:a16="http://schemas.microsoft.com/office/drawing/2014/main" id="{AD1B62FE-2E76-4E00-9514-44FAA82F6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981" y="2284008"/>
            <a:ext cx="1991393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public.boxcloud.com/api/2.0/internal_files/195422354724/versions/206917822756/representations/png_paged_2048x2048/content/1.png?access_token=1!Ni6MSGf2mKkpo6jJrljCIj81nfgcfC7gvqp-qJ1tMmG8UATVD2UCjNN1jGGug8GZk4n4N1ZvcuXm0XuO40S6b6bn9-mVVRjWl1Nr8MKIhRkEU8wlrVygH6S29P880jzQE6RCDmxxpbZlp8YHVQyOBvFE29-wUH8BMmT5-cncgFeR6GqRtAXB1mgfLRJeTBkyqtSlatcnu2r2rwvnK0RPx8VJEtH7sUJwLn7XcuqINebcFpJ60F8Cgv1mD3c40dVRj2CymmjtIGY2X14SavIGUgqOxg-x6zoh_zim9cM1PYt2v097GdZgAZxnvP7ZQQ77WC0-b9hvUrdlDGp7lfV_LzLXtP6DX3rglwWVCtwyuQXBBS8o3phxewuzZvrTd3vfiKfemW15HwaJb8lc&amp;shared_link=https://app.box.com/s/ca08vop5raoa0ytyxdh3zitecgsbiquc&amp;box_client_name=box-content-preview&amp;box_client_version=0.130.0">
            <a:extLst>
              <a:ext uri="{FF2B5EF4-FFF2-40B4-BE49-F238E27FC236}">
                <a16:creationId xmlns:a16="http://schemas.microsoft.com/office/drawing/2014/main" id="{C4336E43-619B-43AD-A5B9-374AF893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914" y="4078770"/>
            <a:ext cx="1662799" cy="11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Image result for collegio borromeo">
            <a:extLst>
              <a:ext uri="{FF2B5EF4-FFF2-40B4-BE49-F238E27FC236}">
                <a16:creationId xmlns:a16="http://schemas.microsoft.com/office/drawing/2014/main" id="{E23D6147-E441-4CCE-AAA3-3CD6CA7D3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914" y="2076753"/>
            <a:ext cx="1224236" cy="18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Related image">
            <a:extLst>
              <a:ext uri="{FF2B5EF4-FFF2-40B4-BE49-F238E27FC236}">
                <a16:creationId xmlns:a16="http://schemas.microsoft.com/office/drawing/2014/main" id="{B95FE7B2-D67F-4E08-8311-1744B97EB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034" y="3817242"/>
            <a:ext cx="1846512" cy="123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Image result for collegio nuovo">
            <a:extLst>
              <a:ext uri="{FF2B5EF4-FFF2-40B4-BE49-F238E27FC236}">
                <a16:creationId xmlns:a16="http://schemas.microsoft.com/office/drawing/2014/main" id="{3F4A0305-D034-4FC0-ABFC-154914C5A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914" y="5521225"/>
            <a:ext cx="2758095" cy="94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Image result for collegio santa caterina pavia">
            <a:extLst>
              <a:ext uri="{FF2B5EF4-FFF2-40B4-BE49-F238E27FC236}">
                <a16:creationId xmlns:a16="http://schemas.microsoft.com/office/drawing/2014/main" id="{B8487F5D-B4F0-4D79-A863-64CC675BF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501" y="2296641"/>
            <a:ext cx="1735756" cy="130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Image result for collegio fraccaro pavia">
            <a:extLst>
              <a:ext uri="{FF2B5EF4-FFF2-40B4-BE49-F238E27FC236}">
                <a16:creationId xmlns:a16="http://schemas.microsoft.com/office/drawing/2014/main" id="{9B607752-5E5E-47DA-819B-F8C16590C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862" y="5187304"/>
            <a:ext cx="1913958" cy="127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624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DFD8D6-55DE-4F63-80F3-8C12A9990151}"/>
              </a:ext>
            </a:extLst>
          </p:cNvPr>
          <p:cNvSpPr txBox="1"/>
          <p:nvPr/>
        </p:nvSpPr>
        <p:spPr>
          <a:xfrm>
            <a:off x="1300368" y="310271"/>
            <a:ext cx="10116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The </a:t>
            </a:r>
            <a:r>
              <a:rPr lang="it-IT" sz="4800" dirty="0" err="1">
                <a:solidFill>
                  <a:srgbClr val="FF0000"/>
                </a:solidFill>
                <a:latin typeface="Castellar" panose="020A0402060406010301" pitchFamily="18" charset="0"/>
              </a:rPr>
              <a:t>university</a:t>
            </a:r>
            <a:r>
              <a:rPr lang="it-IT" sz="4800" dirty="0">
                <a:solidFill>
                  <a:srgbClr val="FF0000"/>
                </a:solidFill>
                <a:latin typeface="Castellar" panose="020A0402060406010301" pitchFamily="18" charset="0"/>
              </a:rPr>
              <a:t> OF PAVIA</a:t>
            </a:r>
            <a:endParaRPr lang="en-US" sz="32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87EFDC-5200-4280-A693-88F75D00DF9D}"/>
              </a:ext>
            </a:extLst>
          </p:cNvPr>
          <p:cNvSpPr/>
          <p:nvPr/>
        </p:nvSpPr>
        <p:spPr>
          <a:xfrm>
            <a:off x="766968" y="1374425"/>
            <a:ext cx="106693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i="1" dirty="0">
                <a:latin typeface="Cambria" panose="02040503050406030204" pitchFamily="18" charset="0"/>
              </a:rPr>
              <a:t>The </a:t>
            </a:r>
            <a:r>
              <a:rPr lang="it-IT" sz="2400" i="1" dirty="0" err="1">
                <a:latin typeface="Cambria" panose="02040503050406030204" pitchFamily="18" charset="0"/>
              </a:rPr>
              <a:t>ancient</a:t>
            </a:r>
            <a:r>
              <a:rPr lang="it-IT" sz="2400" i="1" dirty="0">
                <a:latin typeface="Cambria" panose="02040503050406030204" pitchFamily="18" charset="0"/>
              </a:rPr>
              <a:t> </a:t>
            </a:r>
            <a:r>
              <a:rPr lang="it-IT" sz="2400" i="1" dirty="0" err="1">
                <a:latin typeface="Cambria" panose="02040503050406030204" pitchFamily="18" charset="0"/>
              </a:rPr>
              <a:t>university</a:t>
            </a:r>
            <a:r>
              <a:rPr lang="it-IT" sz="2400" i="1" dirty="0">
                <a:latin typeface="Cambria" panose="02040503050406030204" pitchFamily="18" charset="0"/>
              </a:rPr>
              <a:t> of Pavia </a:t>
            </a:r>
            <a:r>
              <a:rPr lang="it-IT" sz="2400" i="1" dirty="0" err="1">
                <a:latin typeface="Cambria" panose="02040503050406030204" pitchFamily="18" charset="0"/>
              </a:rPr>
              <a:t>was</a:t>
            </a:r>
            <a:r>
              <a:rPr lang="it-IT" sz="2400" i="1" dirty="0">
                <a:latin typeface="Cambria" panose="02040503050406030204" pitchFamily="18" charset="0"/>
              </a:rPr>
              <a:t> </a:t>
            </a:r>
            <a:r>
              <a:rPr lang="it-IT" sz="2400" i="1" dirty="0" err="1">
                <a:latin typeface="Cambria" panose="02040503050406030204" pitchFamily="18" charset="0"/>
              </a:rPr>
              <a:t>founded</a:t>
            </a:r>
            <a:r>
              <a:rPr lang="it-IT" sz="2400" i="1" dirty="0">
                <a:latin typeface="Cambria" panose="02040503050406030204" pitchFamily="18" charset="0"/>
              </a:rPr>
              <a:t> in </a:t>
            </a:r>
            <a:r>
              <a:rPr lang="it-IT" sz="2400" b="1" i="1" dirty="0">
                <a:latin typeface="Cambria" panose="02040503050406030204" pitchFamily="18" charset="0"/>
              </a:rPr>
              <a:t>1361</a:t>
            </a:r>
            <a:r>
              <a:rPr lang="it-IT" sz="2400" i="1" dirty="0">
                <a:latin typeface="Cambria" panose="02040503050406030204" pitchFamily="18" charset="0"/>
              </a:rPr>
              <a:t> </a:t>
            </a:r>
            <a:r>
              <a:rPr lang="it-IT" sz="2400" i="1" dirty="0" err="1">
                <a:latin typeface="Cambria" panose="02040503050406030204" pitchFamily="18" charset="0"/>
              </a:rPr>
              <a:t>although</a:t>
            </a:r>
            <a:r>
              <a:rPr lang="it-IT" sz="2400" i="1" dirty="0">
                <a:latin typeface="Cambria" panose="02040503050406030204" pitchFamily="18" charset="0"/>
              </a:rPr>
              <a:t> a </a:t>
            </a:r>
            <a:r>
              <a:rPr lang="it-IT" sz="2400" i="1" dirty="0" err="1">
                <a:latin typeface="Cambria" panose="02040503050406030204" pitchFamily="18" charset="0"/>
              </a:rPr>
              <a:t>school</a:t>
            </a:r>
            <a:r>
              <a:rPr lang="it-IT" sz="2400" i="1" dirty="0">
                <a:latin typeface="Cambria" panose="02040503050406030204" pitchFamily="18" charset="0"/>
              </a:rPr>
              <a:t> of </a:t>
            </a:r>
            <a:r>
              <a:rPr lang="it-IT" sz="2400" i="1" dirty="0" err="1">
                <a:latin typeface="Cambria" panose="02040503050406030204" pitchFamily="18" charset="0"/>
              </a:rPr>
              <a:t>retoric</a:t>
            </a:r>
            <a:r>
              <a:rPr lang="it-IT" sz="2400" i="1" dirty="0">
                <a:latin typeface="Cambria" panose="02040503050406030204" pitchFamily="18" charset="0"/>
              </a:rPr>
              <a:t> </a:t>
            </a:r>
            <a:r>
              <a:rPr lang="it-IT" sz="2400" i="1" dirty="0" err="1">
                <a:latin typeface="Cambria" panose="02040503050406030204" pitchFamily="18" charset="0"/>
              </a:rPr>
              <a:t>documented</a:t>
            </a:r>
            <a:r>
              <a:rPr lang="it-IT" sz="2400" i="1" dirty="0">
                <a:latin typeface="Cambria" panose="02040503050406030204" pitchFamily="18" charset="0"/>
              </a:rPr>
              <a:t> in 825 </a:t>
            </a:r>
            <a:r>
              <a:rPr lang="it-IT" sz="2400" i="1" dirty="0" err="1">
                <a:latin typeface="Cambria" panose="02040503050406030204" pitchFamily="18" charset="0"/>
              </a:rPr>
              <a:t>makes</a:t>
            </a:r>
            <a:r>
              <a:rPr lang="it-IT" sz="2400" i="1" dirty="0">
                <a:latin typeface="Cambria" panose="02040503050406030204" pitchFamily="18" charset="0"/>
              </a:rPr>
              <a:t> </a:t>
            </a:r>
            <a:r>
              <a:rPr lang="it-IT" sz="2400" i="1" dirty="0" err="1">
                <a:latin typeface="Cambria" panose="02040503050406030204" pitchFamily="18" charset="0"/>
              </a:rPr>
              <a:t>this</a:t>
            </a:r>
            <a:r>
              <a:rPr lang="it-IT" sz="2400" i="1" dirty="0">
                <a:latin typeface="Cambria" panose="02040503050406030204" pitchFamily="18" charset="0"/>
              </a:rPr>
              <a:t> center </a:t>
            </a:r>
            <a:r>
              <a:rPr lang="it-IT" sz="2400" i="1" dirty="0" err="1">
                <a:latin typeface="Cambria" panose="02040503050406030204" pitchFamily="18" charset="0"/>
              </a:rPr>
              <a:t>perhaps</a:t>
            </a:r>
            <a:r>
              <a:rPr lang="it-IT" sz="2400" i="1" dirty="0">
                <a:latin typeface="Cambria" panose="02040503050406030204" pitchFamily="18" charset="0"/>
              </a:rPr>
              <a:t> the </a:t>
            </a:r>
            <a:r>
              <a:rPr lang="it-IT" sz="2400" i="1" dirty="0" err="1">
                <a:latin typeface="Cambria" panose="02040503050406030204" pitchFamily="18" charset="0"/>
              </a:rPr>
              <a:t>oldest</a:t>
            </a:r>
            <a:r>
              <a:rPr lang="it-IT" sz="2400" i="1" dirty="0">
                <a:latin typeface="Cambria" panose="02040503050406030204" pitchFamily="18" charset="0"/>
              </a:rPr>
              <a:t> proto-</a:t>
            </a:r>
            <a:r>
              <a:rPr lang="it-IT" sz="2400" i="1" dirty="0" err="1">
                <a:latin typeface="Cambria" panose="02040503050406030204" pitchFamily="18" charset="0"/>
              </a:rPr>
              <a:t>university</a:t>
            </a:r>
            <a:r>
              <a:rPr lang="it-IT" sz="2400" i="1" dirty="0">
                <a:latin typeface="Cambria" panose="02040503050406030204" pitchFamily="18" charset="0"/>
              </a:rPr>
              <a:t> of Europe</a:t>
            </a:r>
          </a:p>
        </p:txBody>
      </p:sp>
      <p:pic>
        <p:nvPicPr>
          <p:cNvPr id="8202" name="Picture 10" descr="Related image">
            <a:extLst>
              <a:ext uri="{FF2B5EF4-FFF2-40B4-BE49-F238E27FC236}">
                <a16:creationId xmlns:a16="http://schemas.microsoft.com/office/drawing/2014/main" id="{3D4A99DB-1AF0-43C7-A580-8DF654975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24" y="133409"/>
            <a:ext cx="881876" cy="117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Image result for università degli studi di pavia">
            <a:extLst>
              <a:ext uri="{FF2B5EF4-FFF2-40B4-BE49-F238E27FC236}">
                <a16:creationId xmlns:a16="http://schemas.microsoft.com/office/drawing/2014/main" id="{60CFDA54-111C-4FD4-B6A7-1DEE9E6A5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12" y="3047480"/>
            <a:ext cx="3359819" cy="274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EE73EDC-DEA6-4860-AEE2-7BFAFFD09FC0}"/>
              </a:ext>
            </a:extLst>
          </p:cNvPr>
          <p:cNvSpPr/>
          <p:nvPr/>
        </p:nvSpPr>
        <p:spPr>
          <a:xfrm>
            <a:off x="8006659" y="5530926"/>
            <a:ext cx="3773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Cambria" panose="02040503050406030204" pitchFamily="18" charset="0"/>
              </a:rPr>
              <a:t>Alessandro Volta </a:t>
            </a:r>
            <a:r>
              <a:rPr lang="en-US" sz="1600" dirty="0">
                <a:latin typeface="Cambria" panose="02040503050406030204" pitchFamily="18" charset="0"/>
              </a:rPr>
              <a:t>(1745-1827) is only one of a large group of famous professors who taught at the University of Pavia.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EA9ABA-A88E-494F-98EF-E53828BFAFC0}"/>
              </a:ext>
            </a:extLst>
          </p:cNvPr>
          <p:cNvSpPr/>
          <p:nvPr/>
        </p:nvSpPr>
        <p:spPr>
          <a:xfrm>
            <a:off x="4705350" y="2762429"/>
            <a:ext cx="315595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3 hospitals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9 faculties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15 colleges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20 master degrees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35 libraries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49 </a:t>
            </a:r>
            <a:r>
              <a:rPr lang="en-US" i="1" dirty="0" err="1">
                <a:latin typeface="Cambria" panose="02040503050406030204" pitchFamily="18" charset="0"/>
              </a:rPr>
              <a:t>departements</a:t>
            </a:r>
            <a:endParaRPr lang="en-US" i="1" dirty="0"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54 specialization schools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104 degree </a:t>
            </a:r>
            <a:r>
              <a:rPr lang="en-US" i="1" dirty="0" err="1">
                <a:latin typeface="Cambria" panose="02040503050406030204" pitchFamily="18" charset="0"/>
              </a:rPr>
              <a:t>couses</a:t>
            </a:r>
            <a:endParaRPr lang="en-US" i="1" dirty="0">
              <a:latin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310 exchange relationships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1.120 professors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1.600 study grants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4.000 graduated each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Cambria" panose="02040503050406030204" pitchFamily="18" charset="0"/>
              </a:rPr>
              <a:t>23.000 students</a:t>
            </a:r>
          </a:p>
        </p:txBody>
      </p:sp>
      <p:pic>
        <p:nvPicPr>
          <p:cNvPr id="8210" name="Picture 18" descr="https://b28fbcfa-a-62cb3a1a-s-sites.googlegroups.com/site/tepist/home/fizika-oldalak/fizika-alap/elektromossagtan/aramkoeroek/alessandro-volta/alessandro%20volta.jpg?attachauth=ANoY7crbgsprjYGHTa2nTyZZFBIrrVE8r9ruu42bmoY1JqoS37vMW0MdKejzO7JUXVcQyLWjL4S2pswZIhuBCfuZm58yoBAxkyhF2zngdPeuzkRBwiKm_O7T_tjRS29q1uIfMkzuu9KWDwXOyV5PhSmo4r8WRyuHSPwqSdeFFuqDFPHheCdQgZojoVPgqgIqhIZDjk8RrEO_8bAUZsQHiE4Qk2icXxprHpQ3XozmfaXsVeVwf_xyhX7vl7Cg9hMruRL5ihr1MB3_5Z0MF5bJB4wYQmaYm2dCTU73e0lU-ofGU1HumQA9Ic_7ediL5_oxNOMXy9M-zlH6L6tPQr8yUfXrBme3CIE_Ug%3D%3D&amp;attredirects=0">
            <a:extLst>
              <a:ext uri="{FF2B5EF4-FFF2-40B4-BE49-F238E27FC236}">
                <a16:creationId xmlns:a16="http://schemas.microsoft.com/office/drawing/2014/main" id="{8796D293-368C-479D-A2CF-1B6766B48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0"/>
                    </a14:imgEffect>
                    <a14:imgEffect>
                      <a14:brightnessContrast bright="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91" y="2837999"/>
            <a:ext cx="1974218" cy="256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164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solidFill>
                  <a:srgbClr val="FF0000"/>
                </a:solidFill>
                <a:latin typeface="Castellar" panose="020A0402060406010301" pitchFamily="18" charset="0"/>
              </a:rPr>
              <a:t>Department</a:t>
            </a:r>
            <a:r>
              <a:rPr lang="it-IT" sz="2800" dirty="0">
                <a:solidFill>
                  <a:srgbClr val="FF0000"/>
                </a:solidFill>
                <a:latin typeface="Castellar" panose="020A0402060406010301" pitchFamily="18" charset="0"/>
              </a:rPr>
              <a:t> of </a:t>
            </a:r>
            <a:r>
              <a:rPr lang="it-IT" sz="2800" dirty="0" err="1">
                <a:solidFill>
                  <a:srgbClr val="FF0000"/>
                </a:solidFill>
                <a:latin typeface="Castellar" panose="020A0402060406010301" pitchFamily="18" charset="0"/>
              </a:rPr>
              <a:t>electrical</a:t>
            </a:r>
            <a:r>
              <a:rPr lang="it-IT" sz="2800" dirty="0">
                <a:solidFill>
                  <a:srgbClr val="FF0000"/>
                </a:solidFill>
                <a:latin typeface="Castellar" panose="020A0402060406010301" pitchFamily="18" charset="0"/>
              </a:rPr>
              <a:t>, </a:t>
            </a:r>
            <a:r>
              <a:rPr lang="it-IT" sz="2800" dirty="0" err="1">
                <a:solidFill>
                  <a:srgbClr val="FF0000"/>
                </a:solidFill>
                <a:latin typeface="Castellar" panose="020A0402060406010301" pitchFamily="18" charset="0"/>
              </a:rPr>
              <a:t>computeR</a:t>
            </a:r>
            <a:r>
              <a:rPr lang="it-IT" sz="2800" dirty="0">
                <a:solidFill>
                  <a:srgbClr val="FF0000"/>
                </a:solidFill>
                <a:latin typeface="Castellar" panose="020A0402060406010301" pitchFamily="18" charset="0"/>
              </a:rPr>
              <a:t> and </a:t>
            </a:r>
            <a:r>
              <a:rPr lang="it-IT" sz="2800" dirty="0" err="1">
                <a:solidFill>
                  <a:srgbClr val="FF0000"/>
                </a:solidFill>
                <a:latin typeface="Castellar" panose="020A0402060406010301" pitchFamily="18" charset="0"/>
              </a:rPr>
              <a:t>biomedical</a:t>
            </a:r>
            <a:r>
              <a:rPr lang="it-IT" sz="2800" dirty="0">
                <a:solidFill>
                  <a:srgbClr val="FF0000"/>
                </a:solidFill>
                <a:latin typeface="Castellar" panose="020A0402060406010301" pitchFamily="18" charset="0"/>
              </a:rPr>
              <a:t> engineering</a:t>
            </a:r>
            <a:endParaRPr lang="en-US" sz="1600" dirty="0">
              <a:solidFill>
                <a:srgbClr val="FF0000"/>
              </a:solidFill>
              <a:latin typeface="Castellar" panose="020A0402060406010301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6358056" y="2268564"/>
            <a:ext cx="53386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23 Full </a:t>
            </a:r>
            <a:r>
              <a:rPr lang="it-IT" sz="2400" dirty="0" err="1">
                <a:solidFill>
                  <a:srgbClr val="0070C0"/>
                </a:solidFill>
                <a:latin typeface="Cambria" panose="02040503050406030204" pitchFamily="18" charset="0"/>
              </a:rPr>
              <a:t>Professors</a:t>
            </a:r>
            <a:endParaRPr lang="it-IT" sz="24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26 Associate </a:t>
            </a:r>
            <a:r>
              <a:rPr lang="it-IT" sz="2400" dirty="0" err="1">
                <a:solidFill>
                  <a:srgbClr val="0070C0"/>
                </a:solidFill>
                <a:latin typeface="Cambria" panose="02040503050406030204" pitchFamily="18" charset="0"/>
              </a:rPr>
              <a:t>Professors</a:t>
            </a:r>
            <a:endParaRPr lang="it-IT" sz="24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27 </a:t>
            </a:r>
            <a:r>
              <a:rPr lang="it-IT" sz="2400" dirty="0" err="1">
                <a:solidFill>
                  <a:srgbClr val="0070C0"/>
                </a:solidFill>
                <a:latin typeface="Cambria" panose="02040503050406030204" pitchFamily="18" charset="0"/>
              </a:rPr>
              <a:t>Researchers</a:t>
            </a: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14 </a:t>
            </a:r>
            <a:r>
              <a:rPr lang="it-IT" sz="2400" dirty="0" err="1">
                <a:solidFill>
                  <a:srgbClr val="0070C0"/>
                </a:solidFill>
                <a:latin typeface="Cambria" panose="02040503050406030204" pitchFamily="18" charset="0"/>
              </a:rPr>
              <a:t>Techncians</a:t>
            </a:r>
            <a:endParaRPr lang="it-IT" sz="24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070C0"/>
                </a:solidFill>
                <a:latin typeface="Cambria" panose="02040503050406030204" pitchFamily="18" charset="0"/>
              </a:rPr>
              <a:t>11 </a:t>
            </a:r>
            <a:r>
              <a:rPr lang="it-IT" sz="2400" dirty="0" err="1">
                <a:solidFill>
                  <a:srgbClr val="0070C0"/>
                </a:solidFill>
                <a:latin typeface="Cambria" panose="02040503050406030204" pitchFamily="18" charset="0"/>
              </a:rPr>
              <a:t>Administratives</a:t>
            </a:r>
            <a:endParaRPr lang="it-IT" sz="2400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  <a:latin typeface="Cambria" panose="02040503050406030204" pitchFamily="18" charset="0"/>
              </a:rPr>
              <a:t>27 Contract Professors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  <a:latin typeface="Cambria" panose="02040503050406030204" pitchFamily="18" charset="0"/>
              </a:rPr>
              <a:t>17 Research Assistants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  <a:latin typeface="Cambria" panose="02040503050406030204" pitchFamily="18" charset="0"/>
              </a:rPr>
              <a:t>84 PhD students</a:t>
            </a:r>
          </a:p>
        </p:txBody>
      </p:sp>
      <p:pic>
        <p:nvPicPr>
          <p:cNvPr id="12290" name="Picture 2" descr="Related image">
            <a:extLst>
              <a:ext uri="{FF2B5EF4-FFF2-40B4-BE49-F238E27FC236}">
                <a16:creationId xmlns:a16="http://schemas.microsoft.com/office/drawing/2014/main" id="{F028B0C4-1597-4EC7-8283-883124F82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06" y="1971675"/>
            <a:ext cx="5000625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4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630433-CD85-466F-96DA-56F351A41AA8}"/>
              </a:ext>
            </a:extLst>
          </p:cNvPr>
          <p:cNvSpPr txBox="1"/>
          <p:nvPr/>
        </p:nvSpPr>
        <p:spPr>
          <a:xfrm>
            <a:off x="1411175" y="460397"/>
            <a:ext cx="941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Identification and Control of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Castellar" panose="020A0402060406010301" pitchFamily="18" charset="0"/>
              </a:rPr>
              <a:t> Dynamic Systems Laboratory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9DCC4-F6B3-4871-9A9C-FA35B01F6CAA}"/>
              </a:ext>
            </a:extLst>
          </p:cNvPr>
          <p:cNvSpPr txBox="1"/>
          <p:nvPr/>
        </p:nvSpPr>
        <p:spPr>
          <a:xfrm>
            <a:off x="503356" y="2192364"/>
            <a:ext cx="7332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3 Full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Professors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A. Ferrara, G. De Nicolao, L. Magni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1 Associate Professor: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D.M. Raimondo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1 Assistant Professor: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C. Toffanin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1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Technician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:</a:t>
            </a:r>
            <a:r>
              <a:rPr lang="it-IT" sz="2000" dirty="0">
                <a:solidFill>
                  <a:srgbClr val="0070C0"/>
                </a:solidFill>
                <a:latin typeface="Cambria" panose="02040503050406030204" pitchFamily="18" charset="0"/>
              </a:rPr>
              <a:t> G. De Felici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2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Postdocs</a:t>
            </a:r>
            <a:endParaRPr lang="it-IT" sz="2000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10 </a:t>
            </a:r>
            <a:r>
              <a:rPr lang="it-IT" sz="20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PhD</a:t>
            </a:r>
            <a:r>
              <a:rPr lang="it-IT" sz="2000" b="1" dirty="0">
                <a:solidFill>
                  <a:srgbClr val="0070C0"/>
                </a:solidFill>
                <a:latin typeface="Cambria" panose="02040503050406030204" pitchFamily="18" charset="0"/>
              </a:rPr>
              <a:t> Students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690764-E1F7-4957-8180-59CCD627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3788" y="361216"/>
            <a:ext cx="1537434" cy="9921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E6EB88-44BE-4437-8110-E4E6455B3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1306" y="2465910"/>
            <a:ext cx="4889092" cy="35929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2C95497-7FBA-4CAE-9150-E349AC021E8E}"/>
              </a:ext>
            </a:extLst>
          </p:cNvPr>
          <p:cNvSpPr/>
          <p:nvPr/>
        </p:nvSpPr>
        <p:spPr>
          <a:xfrm>
            <a:off x="838200" y="4691252"/>
            <a:ext cx="58119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Cambria" panose="02040503050406030204" pitchFamily="18" charset="0"/>
              </a:rPr>
              <a:t>E</a:t>
            </a:r>
            <a:r>
              <a:rPr lang="en-US" b="1" i="0" dirty="0">
                <a:solidFill>
                  <a:srgbClr val="333333"/>
                </a:solidFill>
                <a:effectLst/>
                <a:latin typeface="Cambria" panose="02040503050406030204" pitchFamily="18" charset="0"/>
              </a:rPr>
              <a:t>xpertise: </a:t>
            </a:r>
            <a:r>
              <a:rPr lang="en-US" b="0" i="0" dirty="0">
                <a:solidFill>
                  <a:srgbClr val="333333"/>
                </a:solidFill>
                <a:effectLst/>
                <a:latin typeface="Cambria" panose="02040503050406030204" pitchFamily="18" charset="0"/>
              </a:rPr>
              <a:t>Automatic Control, Process Control, Industrial Automation, Model Identification and Data Analysis. Application fields include Robotics, Power Plants, Automotive, Semiconductor Manufacturing, Systems Biology, Pharmacological Modelling, Artificial Pancreas.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33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Microsoft Office PowerPoint</Application>
  <PresentationFormat>Widescreen</PresentationFormat>
  <Paragraphs>107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Castellar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Davide Raimondo</dc:creator>
  <cp:lastModifiedBy>Davide Raimondo</cp:lastModifiedBy>
  <cp:revision>41</cp:revision>
  <dcterms:created xsi:type="dcterms:W3CDTF">2017-07-10T13:34:53Z</dcterms:created>
  <dcterms:modified xsi:type="dcterms:W3CDTF">2017-07-11T14:34:03Z</dcterms:modified>
</cp:coreProperties>
</file>