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tiff" ContentType="image/tiff"/>
  <Default Extension="jpeg" ContentType="image/jpeg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29"/>
  </p:notesMasterIdLst>
  <p:handoutMasterIdLst>
    <p:handoutMasterId r:id="rId30"/>
  </p:handout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4" r:id="rId9"/>
    <p:sldId id="265" r:id="rId10"/>
    <p:sldId id="266" r:id="rId11"/>
    <p:sldId id="263" r:id="rId12"/>
    <p:sldId id="282" r:id="rId13"/>
    <p:sldId id="267" r:id="rId14"/>
    <p:sldId id="268" r:id="rId15"/>
    <p:sldId id="269" r:id="rId16"/>
    <p:sldId id="283" r:id="rId17"/>
    <p:sldId id="275" r:id="rId18"/>
    <p:sldId id="276" r:id="rId19"/>
    <p:sldId id="270" r:id="rId20"/>
    <p:sldId id="272" r:id="rId21"/>
    <p:sldId id="274" r:id="rId22"/>
    <p:sldId id="277" r:id="rId23"/>
    <p:sldId id="278" r:id="rId24"/>
    <p:sldId id="281" r:id="rId25"/>
    <p:sldId id="279" r:id="rId26"/>
    <p:sldId id="284" r:id="rId27"/>
    <p:sldId id="280" r:id="rId28"/>
  </p:sldIdLst>
  <p:sldSz cx="9906000" cy="6858000" type="A4"/>
  <p:notesSz cx="6858000" cy="9144000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scaleToFitPaper="1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47"/>
    <p:restoredTop sz="94647"/>
  </p:normalViewPr>
  <p:slideViewPr>
    <p:cSldViewPr snapToGrid="0" snapToObjects="1">
      <p:cViewPr varScale="1">
        <p:scale>
          <a:sx n="132" d="100"/>
          <a:sy n="132" d="100"/>
        </p:scale>
        <p:origin x="-104" y="-464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handoutMaster" Target="handoutMasters/handoutMaster1.xml"/><Relationship Id="rId31" Type="http://schemas.openxmlformats.org/officeDocument/2006/relationships/printerSettings" Target="printerSettings/printerSettings1.bin"/><Relationship Id="rId32" Type="http://schemas.openxmlformats.org/officeDocument/2006/relationships/presProps" Target="pres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viewProps" Target="viewProps.xml"/><Relationship Id="rId34" Type="http://schemas.openxmlformats.org/officeDocument/2006/relationships/theme" Target="theme/theme1.xml"/><Relationship Id="rId3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465644-9076-2341-81C4-59504FA7ACF0}" type="datetimeFigureOut">
              <a:rPr lang="es-ES" smtClean="0"/>
              <a:t>9/7/17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1A3600-8760-B14F-A49F-63D24431E802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8630129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FA0690-71A6-AB48-8AD1-DFC6194A809A}" type="datetimeFigureOut">
              <a:rPr lang="es-ES" smtClean="0"/>
              <a:t>9/7/17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3FC6FF-BBCE-674C-B219-404466713C66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285286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C1B323-88EA-804A-BFA6-0CB5B46B44C0}" type="slidenum">
              <a:rPr lang="es-ES"/>
              <a:pPr/>
              <a:t>19</a:t>
            </a:fld>
            <a:endParaRPr lang="es-ES"/>
          </a:p>
        </p:txBody>
      </p:sp>
      <p:sp>
        <p:nvSpPr>
          <p:cNvPr id="12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1CDFC-4CCB-A84C-AB0C-77FD2D99CFAA}" type="datetime1">
              <a:rPr lang="es-ES" smtClean="0"/>
              <a:t>9/7/17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ADCHEM 2021 - Barcelona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4380D-2BCF-274D-AE31-5EE4ECFAEB03}" type="slidenum">
              <a:rPr lang="en-GB" smtClean="0"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1BDF4-2E06-A046-A7A2-C9A5D1C84FA4}" type="datetime1">
              <a:rPr lang="es-ES" smtClean="0"/>
              <a:t>9/7/17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ADCHEM 2021 - Barcelona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4380D-2BCF-274D-AE31-5EE4ECFAEB03}" type="slidenum">
              <a:rPr lang="en-GB" smtClean="0"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5CA99-BEBC-2D4D-B36A-69D4E658E9F0}" type="datetime1">
              <a:rPr lang="es-ES" smtClean="0"/>
              <a:t>9/7/17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ADCHEM 2021 - Barcelona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4380D-2BCF-274D-AE31-5EE4ECFAEB03}" type="slidenum">
              <a:rPr lang="en-GB" smtClean="0"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9B50B-6D21-654D-8186-0BD52B79C5F1}" type="datetime1">
              <a:rPr lang="es-ES" smtClean="0"/>
              <a:t>9/7/17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ADCHEM 2021 - Barcelona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4380D-2BCF-274D-AE31-5EE4ECFAEB03}" type="slidenum">
              <a:rPr lang="en-GB" smtClean="0"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6706D-440E-7740-8A7A-971C7DAE71E4}" type="datetime1">
              <a:rPr lang="es-ES" smtClean="0"/>
              <a:t>9/7/17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ADCHEM 2021 - Barcelona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4380D-2BCF-274D-AE31-5EE4ECFAEB03}" type="slidenum">
              <a:rPr lang="en-GB" smtClean="0"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9C2DC-A277-8A47-9995-E573541F4C5F}" type="datetime1">
              <a:rPr lang="es-ES" smtClean="0"/>
              <a:t>9/7/17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ADCHEM 2021 - Barcelona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4380D-2BCF-274D-AE31-5EE4ECFAEB03}" type="slidenum">
              <a:rPr lang="en-GB" smtClean="0"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865D7-D90F-4B48-B2F0-93ECE4B4758D}" type="datetime1">
              <a:rPr lang="es-ES" smtClean="0"/>
              <a:t>9/7/17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ADCHEM 2021 - Barcelona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4380D-2BCF-274D-AE31-5EE4ECFAEB03}" type="slidenum">
              <a:rPr lang="en-GB" smtClean="0"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31A0D-19D9-0248-9B78-871D598448F4}" type="datetime1">
              <a:rPr lang="es-ES" smtClean="0"/>
              <a:t>9/7/17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ADCHEM 2021 - Barcelona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4380D-2BCF-274D-AE31-5EE4ECFAEB03}" type="slidenum">
              <a:rPr lang="en-GB" smtClean="0"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E3B04-342C-4D45-B543-96FD31BB8B64}" type="datetime1">
              <a:rPr lang="es-ES" smtClean="0"/>
              <a:t>9/7/17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ADCHEM 2021 - Barcelona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4380D-2BCF-274D-AE31-5EE4ECFAEB03}" type="slidenum">
              <a:rPr lang="en-GB" smtClean="0"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2FE2A-B3E5-1142-AC1B-F18D283AC566}" type="datetime1">
              <a:rPr lang="es-ES" smtClean="0"/>
              <a:t>9/7/17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ADCHEM 2021 - Barcelona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4380D-2BCF-274D-AE31-5EE4ECFAEB03}" type="slidenum">
              <a:rPr lang="en-GB" smtClean="0"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agregarla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1B9EC-AD2B-C14A-9EB7-1093D0A13CE3}" type="datetime1">
              <a:rPr lang="es-ES" smtClean="0"/>
              <a:t>9/7/17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ADCHEM 2021 - Barcelona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4380D-2BCF-274D-AE31-5EE4ECFAEB03}" type="slidenum">
              <a:rPr lang="en-GB" smtClean="0"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46E5DE-3262-D34A-B020-549E76733C4C}" type="datetime1">
              <a:rPr lang="es-ES" smtClean="0"/>
              <a:t>9/7/17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smtClean="0"/>
              <a:t>ADCHEM 2021 - Barcelona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94380D-2BCF-274D-AE31-5EE4ECFAEB0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5391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4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2" Type="http://schemas.openxmlformats.org/officeDocument/2006/relationships/hyperlink" Target="mailto:cocampo@iri.upc.ed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5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Relationship Id="rId6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4" Type="http://schemas.openxmlformats.org/officeDocument/2006/relationships/image" Target="../media/image1.tiff"/><Relationship Id="rId5" Type="http://schemas.openxmlformats.org/officeDocument/2006/relationships/image" Target="../media/image40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2.png"/><Relationship Id="rId3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qype.co.uk/place/112658-Barcelona-Sants-Station-Estacio-de-Sants--Barcelona/photos/142605" TargetMode="External"/><Relationship Id="rId4" Type="http://schemas.openxmlformats.org/officeDocument/2006/relationships/image" Target="../media/image45.jpeg"/><Relationship Id="rId5" Type="http://schemas.openxmlformats.org/officeDocument/2006/relationships/image" Target="../media/image46.jpeg"/><Relationship Id="rId6" Type="http://schemas.openxmlformats.org/officeDocument/2006/relationships/hyperlink" Target="http://www.barcelo.com/BarceloHotels/en-GB/Hotels/Spain/Barcelona/Sants/Home" TargetMode="External"/><Relationship Id="rId7" Type="http://schemas.openxmlformats.org/officeDocument/2006/relationships/image" Target="../media/image47.jpeg"/><Relationship Id="rId8" Type="http://schemas.openxmlformats.org/officeDocument/2006/relationships/image" Target="../media/image48.jpg"/><Relationship Id="rId9" Type="http://schemas.openxmlformats.org/officeDocument/2006/relationships/image" Target="../media/image49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tiff"/><Relationship Id="rId3" Type="http://schemas.openxmlformats.org/officeDocument/2006/relationships/image" Target="../media/image4.tif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4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4" Type="http://schemas.openxmlformats.org/officeDocument/2006/relationships/image" Target="../media/image55.png"/><Relationship Id="rId5" Type="http://schemas.openxmlformats.org/officeDocument/2006/relationships/image" Target="../media/image56.png"/><Relationship Id="rId6" Type="http://schemas.openxmlformats.org/officeDocument/2006/relationships/image" Target="../media/image49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4" Type="http://schemas.openxmlformats.org/officeDocument/2006/relationships/image" Target="../media/image60.png"/><Relationship Id="rId5" Type="http://schemas.openxmlformats.org/officeDocument/2006/relationships/image" Target="../media/image61.png"/><Relationship Id="rId6" Type="http://schemas.openxmlformats.org/officeDocument/2006/relationships/image" Target="../media/image62.png"/><Relationship Id="rId7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mailto:cocampo@iri.upc.edu" TargetMode="External"/><Relationship Id="rId4" Type="http://schemas.openxmlformats.org/officeDocument/2006/relationships/image" Target="../media/image1.tiff"/><Relationship Id="rId5" Type="http://schemas.openxmlformats.org/officeDocument/2006/relationships/image" Target="../media/image4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4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es.wikipedia.org/wiki/Imagen:Comunidades_aut%C3%B3nomas_de_Espa%C3%B1a.svg" TargetMode="External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tiff"/><Relationship Id="rId7" Type="http://schemas.openxmlformats.org/officeDocument/2006/relationships/image" Target="../media/image11.png"/><Relationship Id="rId8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3" Type="http://schemas.openxmlformats.org/officeDocument/2006/relationships/image" Target="../media/image23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3" Type="http://schemas.openxmlformats.org/officeDocument/2006/relationships/image" Target="../media/image2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423831" y="4961262"/>
            <a:ext cx="3568875" cy="1495023"/>
          </a:xfrm>
        </p:spPr>
        <p:txBody>
          <a:bodyPr>
            <a:normAutofit fontScale="90000"/>
          </a:bodyPr>
          <a:lstStyle/>
          <a:p>
            <a:r>
              <a:rPr lang="en-GB" b="1" dirty="0" smtClean="0"/>
              <a:t>ADCHEM 2021</a:t>
            </a:r>
            <a:endParaRPr lang="en-GB" b="1" dirty="0"/>
          </a:p>
        </p:txBody>
      </p:sp>
      <p:sp>
        <p:nvSpPr>
          <p:cNvPr id="4" name="Rectángulo 3"/>
          <p:cNvSpPr/>
          <p:nvPr/>
        </p:nvSpPr>
        <p:spPr>
          <a:xfrm>
            <a:off x="3885071" y="5328369"/>
            <a:ext cx="4953000" cy="98934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97000"/>
              </a:lnSpc>
              <a:defRPr/>
            </a:pPr>
            <a:r>
              <a:rPr lang="en-GB" sz="2400" b="1" u="sng" dirty="0">
                <a:solidFill>
                  <a:srgbClr val="000000"/>
                </a:solidFill>
              </a:rPr>
              <a:t>Carlos </a:t>
            </a:r>
            <a:r>
              <a:rPr lang="en-GB" sz="2400" b="1" u="sng" dirty="0" err="1">
                <a:solidFill>
                  <a:srgbClr val="000000"/>
                </a:solidFill>
              </a:rPr>
              <a:t>O</a:t>
            </a:r>
            <a:r>
              <a:rPr lang="en-GB" sz="2400" b="1" u="sng" dirty="0" err="1"/>
              <a:t>campo</a:t>
            </a:r>
            <a:r>
              <a:rPr lang="en-GB" sz="2400" b="1" u="sng" dirty="0"/>
              <a:t>-Martinez</a:t>
            </a:r>
          </a:p>
          <a:p>
            <a:pPr algn="r">
              <a:lnSpc>
                <a:spcPct val="97000"/>
              </a:lnSpc>
              <a:defRPr/>
            </a:pPr>
            <a:r>
              <a:rPr lang="en-GB" dirty="0">
                <a:hlinkClick r:id="rId2"/>
              </a:rPr>
              <a:t>cocampo@iri.upc.edu</a:t>
            </a:r>
            <a:endParaRPr lang="en-GB" dirty="0"/>
          </a:p>
          <a:p>
            <a:pPr algn="r">
              <a:lnSpc>
                <a:spcPct val="97000"/>
              </a:lnSpc>
              <a:defRPr/>
            </a:pPr>
            <a:r>
              <a:rPr lang="en-GB" dirty="0"/>
              <a:t>http://</a:t>
            </a:r>
            <a:r>
              <a:rPr lang="en-GB" dirty="0" err="1"/>
              <a:t>www.iri.upc.edu</a:t>
            </a:r>
            <a:r>
              <a:rPr lang="en-GB" dirty="0"/>
              <a:t>/people/</a:t>
            </a:r>
            <a:r>
              <a:rPr lang="en-GB" dirty="0" err="1"/>
              <a:t>cocampo</a:t>
            </a:r>
            <a:endParaRPr lang="es-ES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8070" y="5516339"/>
            <a:ext cx="699399" cy="699399"/>
          </a:xfrm>
          <a:prstGeom prst="rect">
            <a:avLst/>
          </a:prstGeom>
        </p:spPr>
      </p:pic>
      <p:pic>
        <p:nvPicPr>
          <p:cNvPr id="8" name="Imagen 7" descr="barcelona-g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926" y="19264"/>
            <a:ext cx="8289676" cy="4662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91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Getting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Barcelona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" dirty="0" err="1" smtClean="0"/>
              <a:t>Alternative</a:t>
            </a:r>
            <a:r>
              <a:rPr lang="es-ES" dirty="0" smtClean="0"/>
              <a:t> </a:t>
            </a:r>
            <a:r>
              <a:rPr lang="es-ES" dirty="0" err="1" smtClean="0"/>
              <a:t>ways</a:t>
            </a:r>
            <a:endParaRPr lang="es-ES" dirty="0" smtClean="0"/>
          </a:p>
          <a:p>
            <a:r>
              <a:rPr lang="es-ES" dirty="0" err="1" smtClean="0"/>
              <a:t>By</a:t>
            </a:r>
            <a:r>
              <a:rPr lang="es-ES" dirty="0" smtClean="0"/>
              <a:t> </a:t>
            </a:r>
            <a:r>
              <a:rPr lang="es-ES" dirty="0"/>
              <a:t>Car (</a:t>
            </a:r>
            <a:r>
              <a:rPr lang="es-ES" dirty="0" err="1"/>
              <a:t>modern</a:t>
            </a:r>
            <a:r>
              <a:rPr lang="es-ES" dirty="0"/>
              <a:t> </a:t>
            </a:r>
            <a:r>
              <a:rPr lang="es-ES" dirty="0" err="1"/>
              <a:t>highways</a:t>
            </a:r>
            <a:r>
              <a:rPr lang="es-ES" dirty="0"/>
              <a:t> and </a:t>
            </a:r>
            <a:r>
              <a:rPr lang="es-ES" dirty="0" err="1"/>
              <a:t>roads</a:t>
            </a:r>
            <a:r>
              <a:rPr lang="es-ES" dirty="0" smtClean="0"/>
              <a:t>)</a:t>
            </a:r>
          </a:p>
          <a:p>
            <a:r>
              <a:rPr lang="es-ES" dirty="0" err="1" smtClean="0"/>
              <a:t>By</a:t>
            </a:r>
            <a:r>
              <a:rPr lang="es-ES" dirty="0" smtClean="0"/>
              <a:t> Bus (</a:t>
            </a:r>
            <a:r>
              <a:rPr lang="es-ES" dirty="0" err="1" smtClean="0"/>
              <a:t>two</a:t>
            </a:r>
            <a:r>
              <a:rPr lang="es-ES" dirty="0" smtClean="0"/>
              <a:t> </a:t>
            </a:r>
            <a:r>
              <a:rPr lang="es-ES" dirty="0" err="1" smtClean="0"/>
              <a:t>main</a:t>
            </a:r>
            <a:r>
              <a:rPr lang="es-ES" dirty="0" smtClean="0"/>
              <a:t> </a:t>
            </a:r>
            <a:r>
              <a:rPr lang="es-ES" dirty="0" err="1" smtClean="0"/>
              <a:t>stations</a:t>
            </a:r>
            <a:r>
              <a:rPr lang="es-ES" dirty="0" smtClean="0"/>
              <a:t>)</a:t>
            </a:r>
          </a:p>
          <a:p>
            <a:r>
              <a:rPr lang="es-ES" dirty="0" err="1" smtClean="0"/>
              <a:t>By</a:t>
            </a:r>
            <a:r>
              <a:rPr lang="es-ES" dirty="0" smtClean="0"/>
              <a:t> Sea</a:t>
            </a:r>
          </a:p>
          <a:p>
            <a:pPr marL="0" indent="0">
              <a:buNone/>
            </a:pPr>
            <a:endParaRPr lang="es-ES" dirty="0" smtClean="0"/>
          </a:p>
          <a:p>
            <a:pPr marL="0" indent="0">
              <a:buNone/>
            </a:pPr>
            <a:endParaRPr lang="es-ES" dirty="0"/>
          </a:p>
        </p:txBody>
      </p:sp>
      <p:pic>
        <p:nvPicPr>
          <p:cNvPr id="4" name="Imagen 3" descr="Captura de pantalla 2017-07-08 16.17.4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6129" y="3980751"/>
            <a:ext cx="4406230" cy="2310123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7657692" y="3597874"/>
            <a:ext cx="1723136" cy="3385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cmpd="sng">
            <a:solidFill>
              <a:srgbClr val="3366FF"/>
            </a:solidFill>
          </a:ln>
        </p:spPr>
        <p:txBody>
          <a:bodyPr wrap="none" rtlCol="0">
            <a:spAutoFit/>
          </a:bodyPr>
          <a:lstStyle/>
          <a:p>
            <a:r>
              <a:rPr lang="es-ES" sz="1600" i="1" dirty="0" err="1" smtClean="0"/>
              <a:t>We</a:t>
            </a:r>
            <a:r>
              <a:rPr lang="es-ES" sz="1600" i="1" dirty="0" smtClean="0"/>
              <a:t> are </a:t>
            </a:r>
            <a:r>
              <a:rPr lang="es-ES" sz="1600" i="1" dirty="0" err="1" smtClean="0"/>
              <a:t>here</a:t>
            </a:r>
            <a:r>
              <a:rPr lang="es-ES" sz="1600" i="1" dirty="0" smtClean="0"/>
              <a:t> </a:t>
            </a:r>
            <a:r>
              <a:rPr lang="es-ES" sz="1600" i="1" dirty="0" err="1" smtClean="0"/>
              <a:t>now</a:t>
            </a:r>
            <a:r>
              <a:rPr lang="es-ES" sz="1600" i="1" dirty="0" smtClean="0"/>
              <a:t>!</a:t>
            </a:r>
            <a:endParaRPr lang="es-ES" sz="1600" i="1" dirty="0"/>
          </a:p>
        </p:txBody>
      </p:sp>
      <p:cxnSp>
        <p:nvCxnSpPr>
          <p:cNvPr id="7" name="Conector recto de flecha 6"/>
          <p:cNvCxnSpPr>
            <a:stCxn id="5" idx="1"/>
          </p:cNvCxnSpPr>
          <p:nvPr/>
        </p:nvCxnSpPr>
        <p:spPr>
          <a:xfrm flipH="1">
            <a:off x="6807882" y="3767151"/>
            <a:ext cx="849810" cy="456403"/>
          </a:xfrm>
          <a:prstGeom prst="straightConnector1">
            <a:avLst/>
          </a:prstGeom>
          <a:ln w="28575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Imagen 11" descr="boat-sign-36951_960_720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9" b="4063"/>
          <a:stretch/>
        </p:blipFill>
        <p:spPr>
          <a:xfrm>
            <a:off x="7062003" y="1288720"/>
            <a:ext cx="2096889" cy="2101178"/>
          </a:xfrm>
          <a:prstGeom prst="rect">
            <a:avLst/>
          </a:prstGeom>
        </p:spPr>
      </p:pic>
      <p:pic>
        <p:nvPicPr>
          <p:cNvPr id="13" name="Imagen 12" descr="coche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5046" y="4613249"/>
            <a:ext cx="1457506" cy="1457506"/>
          </a:xfrm>
          <a:prstGeom prst="rect">
            <a:avLst/>
          </a:prstGeom>
        </p:spPr>
      </p:pic>
      <p:pic>
        <p:nvPicPr>
          <p:cNvPr id="14" name="Imagen 13" descr="bus-stop-37516_960_720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638" y="3996904"/>
            <a:ext cx="1717534" cy="2523723"/>
          </a:xfrm>
          <a:prstGeom prst="rect">
            <a:avLst/>
          </a:prstGeom>
        </p:spPr>
      </p:pic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ADCHEM 2021 - Barcelona</a:t>
            </a:r>
            <a:endParaRPr lang="en-GB"/>
          </a:p>
        </p:txBody>
      </p:sp>
      <p:sp>
        <p:nvSpPr>
          <p:cNvPr id="8" name="Marcador de número de diapositiva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4380D-2BCF-274D-AE31-5EE4ECFAEB03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94972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How</a:t>
            </a:r>
            <a:r>
              <a:rPr lang="es-ES" dirty="0" smtClean="0"/>
              <a:t> </a:t>
            </a:r>
            <a:r>
              <a:rPr lang="es-ES" dirty="0" err="1" smtClean="0"/>
              <a:t>to</a:t>
            </a:r>
            <a:r>
              <a:rPr lang="es-ES" dirty="0" smtClean="0"/>
              <a:t> </a:t>
            </a:r>
            <a:r>
              <a:rPr lang="es-ES" dirty="0" err="1" smtClean="0"/>
              <a:t>move</a:t>
            </a:r>
            <a:r>
              <a:rPr lang="es-ES" dirty="0" smtClean="0"/>
              <a:t> </a:t>
            </a:r>
            <a:r>
              <a:rPr lang="es-ES" dirty="0" err="1" smtClean="0"/>
              <a:t>around</a:t>
            </a:r>
            <a:r>
              <a:rPr lang="es-ES" dirty="0" smtClean="0"/>
              <a:t> Barcelona</a:t>
            </a:r>
            <a:endParaRPr lang="es-ES" dirty="0"/>
          </a:p>
        </p:txBody>
      </p:sp>
      <p:pic>
        <p:nvPicPr>
          <p:cNvPr id="3" name="Imagen 2" descr="Captura de pantalla 2017-07-08 15.54.42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58"/>
          <a:stretch/>
        </p:blipFill>
        <p:spPr>
          <a:xfrm>
            <a:off x="7225381" y="4392427"/>
            <a:ext cx="2263624" cy="1788101"/>
          </a:xfrm>
          <a:prstGeom prst="rect">
            <a:avLst/>
          </a:prstGeom>
        </p:spPr>
      </p:pic>
      <p:pic>
        <p:nvPicPr>
          <p:cNvPr id="5" name="Imagen 4" descr="Captura de pantalla 2017-07-08 15.54.55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59"/>
          <a:stretch/>
        </p:blipFill>
        <p:spPr>
          <a:xfrm>
            <a:off x="7318044" y="1616244"/>
            <a:ext cx="2279706" cy="1788101"/>
          </a:xfrm>
          <a:prstGeom prst="rect">
            <a:avLst/>
          </a:prstGeom>
        </p:spPr>
      </p:pic>
      <p:pic>
        <p:nvPicPr>
          <p:cNvPr id="6" name="Imagen 5" descr="Captura de pantalla 2017-07-08 15.55.06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48"/>
          <a:stretch/>
        </p:blipFill>
        <p:spPr>
          <a:xfrm>
            <a:off x="4446474" y="3267449"/>
            <a:ext cx="2288237" cy="1788101"/>
          </a:xfrm>
          <a:prstGeom prst="rect">
            <a:avLst/>
          </a:prstGeom>
        </p:spPr>
      </p:pic>
      <p:pic>
        <p:nvPicPr>
          <p:cNvPr id="7" name="Imagen 6" descr="Captura de pantalla 2017-07-08 15.55.14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26"/>
          <a:stretch/>
        </p:blipFill>
        <p:spPr>
          <a:xfrm>
            <a:off x="1456459" y="3995887"/>
            <a:ext cx="2305258" cy="1788101"/>
          </a:xfrm>
          <a:prstGeom prst="rect">
            <a:avLst/>
          </a:prstGeom>
        </p:spPr>
      </p:pic>
      <p:pic>
        <p:nvPicPr>
          <p:cNvPr id="4" name="Imagen 3" descr="Captura de pantalla 2017-07-08 15.54.49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65"/>
          <a:stretch/>
        </p:blipFill>
        <p:spPr>
          <a:xfrm>
            <a:off x="1635906" y="1690690"/>
            <a:ext cx="2259330" cy="1788101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240193" y="6088431"/>
            <a:ext cx="6525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/>
              <a:t>http://</a:t>
            </a:r>
            <a:r>
              <a:rPr lang="es-ES" sz="1400" dirty="0" err="1"/>
              <a:t>meet.barcelona.cat</a:t>
            </a:r>
            <a:r>
              <a:rPr lang="es-ES" sz="1400" dirty="0"/>
              <a:t>/en/</a:t>
            </a:r>
            <a:r>
              <a:rPr lang="es-ES" sz="1400" dirty="0" err="1"/>
              <a:t>visit-barcelona</a:t>
            </a:r>
            <a:r>
              <a:rPr lang="es-ES" sz="1400" dirty="0"/>
              <a:t>/</a:t>
            </a:r>
            <a:r>
              <a:rPr lang="es-ES" sz="1400" dirty="0" err="1"/>
              <a:t>get-around-the-city</a:t>
            </a:r>
            <a:endParaRPr lang="es-ES" sz="1400" dirty="0"/>
          </a:p>
        </p:txBody>
      </p:sp>
      <p:sp>
        <p:nvSpPr>
          <p:cNvPr id="9" name="CuadroTexto 8"/>
          <p:cNvSpPr txBox="1"/>
          <p:nvPr/>
        </p:nvSpPr>
        <p:spPr>
          <a:xfrm>
            <a:off x="300152" y="4245467"/>
            <a:ext cx="13357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Singular </a:t>
            </a:r>
            <a:r>
              <a:rPr lang="es-ES" dirty="0" err="1" smtClean="0"/>
              <a:t>forms</a:t>
            </a:r>
            <a:r>
              <a:rPr lang="es-ES" dirty="0" smtClean="0"/>
              <a:t> of </a:t>
            </a:r>
            <a:r>
              <a:rPr lang="es-ES" dirty="0" err="1" smtClean="0"/>
              <a:t>transport</a:t>
            </a:r>
            <a:endParaRPr lang="es-ES" dirty="0"/>
          </a:p>
        </p:txBody>
      </p:sp>
      <p:sp>
        <p:nvSpPr>
          <p:cNvPr id="10" name="CuadroTexto 9"/>
          <p:cNvSpPr txBox="1"/>
          <p:nvPr/>
        </p:nvSpPr>
        <p:spPr>
          <a:xfrm>
            <a:off x="6274465" y="5664828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err="1" smtClean="0"/>
              <a:t>On</a:t>
            </a:r>
            <a:r>
              <a:rPr lang="es-ES" dirty="0" smtClean="0"/>
              <a:t> </a:t>
            </a:r>
            <a:r>
              <a:rPr lang="es-ES" dirty="0" err="1" smtClean="0"/>
              <a:t>foot</a:t>
            </a:r>
            <a:endParaRPr lang="es-ES" dirty="0"/>
          </a:p>
        </p:txBody>
      </p:sp>
      <p:sp>
        <p:nvSpPr>
          <p:cNvPr id="11" name="CuadroTexto 10"/>
          <p:cNvSpPr txBox="1"/>
          <p:nvPr/>
        </p:nvSpPr>
        <p:spPr>
          <a:xfrm>
            <a:off x="6068604" y="1905813"/>
            <a:ext cx="11086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err="1" smtClean="0"/>
              <a:t>By</a:t>
            </a:r>
            <a:r>
              <a:rPr lang="es-ES" dirty="0" smtClean="0"/>
              <a:t> </a:t>
            </a:r>
            <a:r>
              <a:rPr lang="es-ES" dirty="0" err="1" smtClean="0"/>
              <a:t>bicycle</a:t>
            </a:r>
            <a:endParaRPr lang="es-ES" dirty="0"/>
          </a:p>
        </p:txBody>
      </p:sp>
      <p:sp>
        <p:nvSpPr>
          <p:cNvPr id="12" name="CuadroTexto 11"/>
          <p:cNvSpPr txBox="1"/>
          <p:nvPr/>
        </p:nvSpPr>
        <p:spPr>
          <a:xfrm>
            <a:off x="4340643" y="2918579"/>
            <a:ext cx="26057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Using</a:t>
            </a:r>
            <a:r>
              <a:rPr lang="es-ES" dirty="0" smtClean="0"/>
              <a:t> </a:t>
            </a:r>
            <a:r>
              <a:rPr lang="es-ES" dirty="0" err="1" smtClean="0"/>
              <a:t>ecological</a:t>
            </a:r>
            <a:r>
              <a:rPr lang="es-ES" dirty="0" smtClean="0"/>
              <a:t> </a:t>
            </a:r>
            <a:r>
              <a:rPr lang="es-ES" dirty="0" err="1" smtClean="0"/>
              <a:t>vehicles</a:t>
            </a:r>
            <a:endParaRPr lang="es-ES" dirty="0"/>
          </a:p>
        </p:txBody>
      </p:sp>
      <p:sp>
        <p:nvSpPr>
          <p:cNvPr id="13" name="CuadroTexto 12"/>
          <p:cNvSpPr txBox="1"/>
          <p:nvPr/>
        </p:nvSpPr>
        <p:spPr>
          <a:xfrm>
            <a:off x="300152" y="2272248"/>
            <a:ext cx="1221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By</a:t>
            </a:r>
            <a:r>
              <a:rPr lang="es-ES" dirty="0" smtClean="0"/>
              <a:t> </a:t>
            </a:r>
            <a:r>
              <a:rPr lang="es-ES" dirty="0" err="1" smtClean="0"/>
              <a:t>public</a:t>
            </a:r>
            <a:r>
              <a:rPr lang="es-ES" dirty="0" smtClean="0"/>
              <a:t> </a:t>
            </a:r>
            <a:r>
              <a:rPr lang="es-ES" dirty="0" err="1" smtClean="0"/>
              <a:t>transport</a:t>
            </a:r>
            <a:endParaRPr lang="es-ES" dirty="0"/>
          </a:p>
        </p:txBody>
      </p:sp>
      <p:sp>
        <p:nvSpPr>
          <p:cNvPr id="14" name="Marcador de pie de página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ADCHEM 2021 - Barcelona</a:t>
            </a:r>
            <a:endParaRPr lang="en-GB"/>
          </a:p>
        </p:txBody>
      </p:sp>
      <p:sp>
        <p:nvSpPr>
          <p:cNvPr id="15" name="Marcador de número de diapositiva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4380D-2BCF-274D-AE31-5EE4ECFAEB03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38613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Barcelona: City of </a:t>
            </a:r>
            <a:r>
              <a:rPr lang="es-ES" dirty="0" err="1" smtClean="0"/>
              <a:t>Congresses</a:t>
            </a:r>
            <a:endParaRPr lang="es-ES" dirty="0"/>
          </a:p>
        </p:txBody>
      </p:sp>
      <p:sp>
        <p:nvSpPr>
          <p:cNvPr id="6" name="Marcador de contenido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Mobile </a:t>
            </a:r>
            <a:r>
              <a:rPr lang="es-ES" dirty="0" err="1" smtClean="0"/>
              <a:t>World</a:t>
            </a:r>
            <a:r>
              <a:rPr lang="es-ES" dirty="0" smtClean="0"/>
              <a:t> </a:t>
            </a:r>
            <a:r>
              <a:rPr lang="es-ES" dirty="0" err="1" smtClean="0"/>
              <a:t>Congress</a:t>
            </a:r>
            <a:r>
              <a:rPr lang="es-ES" dirty="0" smtClean="0"/>
              <a:t> (</a:t>
            </a:r>
            <a:r>
              <a:rPr lang="es-ES" dirty="0" err="1" smtClean="0"/>
              <a:t>about</a:t>
            </a:r>
            <a:r>
              <a:rPr lang="es-ES" dirty="0" smtClean="0"/>
              <a:t> 108K </a:t>
            </a:r>
            <a:r>
              <a:rPr lang="es-ES" dirty="0" err="1"/>
              <a:t>visitors</a:t>
            </a:r>
            <a:r>
              <a:rPr lang="es-ES" dirty="0" smtClean="0"/>
              <a:t>)</a:t>
            </a:r>
          </a:p>
          <a:p>
            <a:r>
              <a:rPr lang="es-ES" dirty="0" err="1" smtClean="0"/>
              <a:t>Automobile</a:t>
            </a:r>
            <a:r>
              <a:rPr lang="es-ES" dirty="0" smtClean="0"/>
              <a:t> (</a:t>
            </a:r>
            <a:r>
              <a:rPr lang="es-ES" dirty="0" err="1" smtClean="0"/>
              <a:t>about</a:t>
            </a:r>
            <a:r>
              <a:rPr lang="es-ES" dirty="0" smtClean="0"/>
              <a:t> 750K </a:t>
            </a:r>
            <a:r>
              <a:rPr lang="es-ES" dirty="0" err="1" smtClean="0"/>
              <a:t>visitors</a:t>
            </a:r>
            <a:r>
              <a:rPr lang="es-ES" dirty="0" smtClean="0"/>
              <a:t>)</a:t>
            </a:r>
          </a:p>
          <a:p>
            <a:r>
              <a:rPr lang="es-ES" dirty="0" smtClean="0"/>
              <a:t>10th </a:t>
            </a:r>
            <a:r>
              <a:rPr lang="es-ES" dirty="0" err="1" smtClean="0"/>
              <a:t>World</a:t>
            </a:r>
            <a:r>
              <a:rPr lang="es-ES" dirty="0" smtClean="0"/>
              <a:t> </a:t>
            </a:r>
            <a:r>
              <a:rPr lang="es-ES" dirty="0" err="1" smtClean="0"/>
              <a:t>Congress</a:t>
            </a:r>
            <a:r>
              <a:rPr lang="es-ES" dirty="0" smtClean="0"/>
              <a:t> of </a:t>
            </a:r>
            <a:r>
              <a:rPr lang="es-ES" dirty="0" err="1" smtClean="0"/>
              <a:t>Chemical</a:t>
            </a:r>
            <a:r>
              <a:rPr lang="es-ES" dirty="0" smtClean="0"/>
              <a:t> </a:t>
            </a:r>
            <a:r>
              <a:rPr lang="es-ES" dirty="0" err="1" smtClean="0"/>
              <a:t>Engineering</a:t>
            </a:r>
            <a:r>
              <a:rPr lang="es-ES" dirty="0" smtClean="0"/>
              <a:t> (</a:t>
            </a:r>
            <a:r>
              <a:rPr lang="es-ES" dirty="0" err="1" smtClean="0"/>
              <a:t>over</a:t>
            </a:r>
            <a:r>
              <a:rPr lang="es-ES" dirty="0" smtClean="0"/>
              <a:t> 3K </a:t>
            </a:r>
            <a:r>
              <a:rPr lang="es-ES" dirty="0" err="1" smtClean="0"/>
              <a:t>attendants</a:t>
            </a:r>
            <a:r>
              <a:rPr lang="es-ES" dirty="0" smtClean="0"/>
              <a:t>)</a:t>
            </a:r>
          </a:p>
          <a:p>
            <a:endParaRPr lang="es-ES" dirty="0"/>
          </a:p>
          <a:p>
            <a:pPr marL="0" indent="0">
              <a:buNone/>
            </a:pPr>
            <a:r>
              <a:rPr lang="es-ES" i="1" dirty="0" smtClean="0"/>
              <a:t>Barcelona </a:t>
            </a:r>
            <a:r>
              <a:rPr lang="es-ES" i="1" dirty="0" err="1" smtClean="0"/>
              <a:t>is</a:t>
            </a:r>
            <a:r>
              <a:rPr lang="es-ES" i="1" dirty="0" smtClean="0"/>
              <a:t> </a:t>
            </a:r>
            <a:r>
              <a:rPr lang="es-ES" i="1" dirty="0" err="1" smtClean="0"/>
              <a:t>ready</a:t>
            </a:r>
            <a:r>
              <a:rPr lang="es-ES" i="1" dirty="0" smtClean="0"/>
              <a:t>!!</a:t>
            </a:r>
            <a:endParaRPr lang="es-ES" i="1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ADCHEM 2021 - Barcelona</a:t>
            </a:r>
            <a:endParaRPr lang="en-GB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4380D-2BCF-274D-AE31-5EE4ECFAEB03}" type="slidenum">
              <a:rPr lang="en-GB" smtClean="0"/>
              <a:t>12</a:t>
            </a:fld>
            <a:endParaRPr lang="en-GB"/>
          </a:p>
        </p:txBody>
      </p:sp>
      <p:pic>
        <p:nvPicPr>
          <p:cNvPr id="7" name="Imagen 6" descr="Captura de pantalla 2017-07-08 21.47.1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892" y="4663554"/>
            <a:ext cx="5522442" cy="1513409"/>
          </a:xfrm>
          <a:prstGeom prst="rect">
            <a:avLst/>
          </a:prstGeom>
        </p:spPr>
      </p:pic>
      <p:pic>
        <p:nvPicPr>
          <p:cNvPr id="8" name="Imagen 7" descr="Captura de pantalla 2017-07-08 21.48.1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1952" y="3634211"/>
            <a:ext cx="2819400" cy="698500"/>
          </a:xfrm>
          <a:prstGeom prst="rect">
            <a:avLst/>
          </a:prstGeom>
        </p:spPr>
      </p:pic>
      <p:pic>
        <p:nvPicPr>
          <p:cNvPr id="9" name="Imagen 8" descr="Captura de pantalla 2017-07-08 21.49.38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41" y="5053257"/>
            <a:ext cx="3175000" cy="97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6106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UPC: </a:t>
            </a:r>
            <a:r>
              <a:rPr lang="es-ES" dirty="0" err="1" smtClean="0"/>
              <a:t>Universitat</a:t>
            </a:r>
            <a:r>
              <a:rPr lang="es-ES" dirty="0" smtClean="0"/>
              <a:t> </a:t>
            </a:r>
            <a:r>
              <a:rPr lang="es-ES" dirty="0" err="1" smtClean="0"/>
              <a:t>Politècnica</a:t>
            </a:r>
            <a:r>
              <a:rPr lang="es-ES" dirty="0" smtClean="0"/>
              <a:t> de Catalunya - </a:t>
            </a:r>
            <a:r>
              <a:rPr lang="es-ES" dirty="0" err="1" smtClean="0"/>
              <a:t>BarcelonaTech</a:t>
            </a:r>
            <a:endParaRPr lang="es-ES" dirty="0"/>
          </a:p>
        </p:txBody>
      </p:sp>
      <p:pic>
        <p:nvPicPr>
          <p:cNvPr id="8" name="Imagen 7" descr="Captura de pantalla 2017-07-08 16.40.4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957" y="1874782"/>
            <a:ext cx="4747608" cy="4491844"/>
          </a:xfrm>
          <a:prstGeom prst="rect">
            <a:avLst/>
          </a:prstGeom>
        </p:spPr>
      </p:pic>
      <p:cxnSp>
        <p:nvCxnSpPr>
          <p:cNvPr id="13" name="Conector recto 12"/>
          <p:cNvCxnSpPr/>
          <p:nvPr/>
        </p:nvCxnSpPr>
        <p:spPr>
          <a:xfrm flipV="1">
            <a:off x="4090340" y="2313694"/>
            <a:ext cx="596617" cy="191481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Imagen 15" descr="Captura de pantalla 2017-07-08 16.46.1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204" y="4554946"/>
            <a:ext cx="4259171" cy="1811680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10787" y="452605"/>
            <a:ext cx="923778" cy="923778"/>
          </a:xfrm>
          <a:prstGeom prst="rect">
            <a:avLst/>
          </a:prstGeom>
        </p:spPr>
      </p:pic>
      <p:pic>
        <p:nvPicPr>
          <p:cNvPr id="6" name="Imagen 5" descr="Captura de pantalla 2017-07-08 16.54.45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851" y="1716438"/>
            <a:ext cx="2872565" cy="2512071"/>
          </a:xfrm>
          <a:prstGeom prst="rect">
            <a:avLst/>
          </a:prstGeom>
        </p:spPr>
      </p:pic>
      <p:cxnSp>
        <p:nvCxnSpPr>
          <p:cNvPr id="15" name="Conector recto 14"/>
          <p:cNvCxnSpPr/>
          <p:nvPr/>
        </p:nvCxnSpPr>
        <p:spPr>
          <a:xfrm flipH="1" flipV="1">
            <a:off x="2334670" y="3733155"/>
            <a:ext cx="289498" cy="49535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cto 10"/>
          <p:cNvCxnSpPr/>
          <p:nvPr/>
        </p:nvCxnSpPr>
        <p:spPr>
          <a:xfrm>
            <a:off x="2624168" y="4228509"/>
            <a:ext cx="1466172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Marcador de pie de página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ADCHEM 2021 - Barcelona</a:t>
            </a:r>
            <a:endParaRPr lang="en-GB"/>
          </a:p>
        </p:txBody>
      </p:sp>
      <p:sp>
        <p:nvSpPr>
          <p:cNvPr id="22" name="Marcador de número de diapositiva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4380D-2BCF-274D-AE31-5EE4ECFAEB03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17201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National</a:t>
            </a:r>
            <a:r>
              <a:rPr lang="es-ES" dirty="0" smtClean="0"/>
              <a:t> </a:t>
            </a:r>
            <a:r>
              <a:rPr lang="es-ES" dirty="0" err="1" smtClean="0"/>
              <a:t>organizing</a:t>
            </a:r>
            <a:r>
              <a:rPr lang="es-ES" dirty="0" smtClean="0"/>
              <a:t> </a:t>
            </a:r>
            <a:r>
              <a:rPr lang="es-ES" dirty="0" err="1" smtClean="0"/>
              <a:t>committee</a:t>
            </a:r>
            <a:r>
              <a:rPr lang="es-ES" dirty="0" smtClean="0"/>
              <a:t> (NOC)</a:t>
            </a:r>
            <a:endParaRPr lang="es-ES" dirty="0"/>
          </a:p>
        </p:txBody>
      </p:sp>
      <p:sp>
        <p:nvSpPr>
          <p:cNvPr id="6" name="Marcador de contenido 5"/>
          <p:cNvSpPr>
            <a:spLocks noGrp="1"/>
          </p:cNvSpPr>
          <p:nvPr>
            <p:ph idx="1"/>
          </p:nvPr>
        </p:nvSpPr>
        <p:spPr>
          <a:xfrm>
            <a:off x="681038" y="1825625"/>
            <a:ext cx="8760363" cy="435133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s-ES" dirty="0" err="1" smtClean="0"/>
              <a:t>From</a:t>
            </a:r>
            <a:r>
              <a:rPr lang="es-ES" dirty="0" smtClean="0"/>
              <a:t> UPC</a:t>
            </a:r>
          </a:p>
          <a:p>
            <a:r>
              <a:rPr lang="es-ES" dirty="0" err="1" smtClean="0"/>
              <a:t>Research</a:t>
            </a:r>
            <a:r>
              <a:rPr lang="es-ES" dirty="0" smtClean="0"/>
              <a:t> Center “</a:t>
            </a:r>
            <a:r>
              <a:rPr lang="es-ES" dirty="0" err="1" smtClean="0"/>
              <a:t>Monitoring</a:t>
            </a:r>
            <a:r>
              <a:rPr lang="es-ES" dirty="0" smtClean="0"/>
              <a:t>, Safety and </a:t>
            </a:r>
            <a:r>
              <a:rPr lang="es-ES" dirty="0" err="1" smtClean="0"/>
              <a:t>Automatic</a:t>
            </a:r>
            <a:r>
              <a:rPr lang="es-ES" dirty="0" smtClean="0"/>
              <a:t> Control” (CS2AC - UPC) </a:t>
            </a:r>
          </a:p>
          <a:p>
            <a:pPr lvl="1"/>
            <a:r>
              <a:rPr lang="es-ES" dirty="0" err="1" smtClean="0"/>
              <a:t>Organization</a:t>
            </a:r>
            <a:r>
              <a:rPr lang="es-ES" dirty="0" smtClean="0"/>
              <a:t> of PID 2000 </a:t>
            </a:r>
            <a:r>
              <a:rPr lang="es-ES" dirty="0" err="1" smtClean="0"/>
              <a:t>Conference</a:t>
            </a:r>
            <a:r>
              <a:rPr lang="es-ES" dirty="0" smtClean="0"/>
              <a:t> </a:t>
            </a:r>
          </a:p>
          <a:p>
            <a:pPr lvl="1"/>
            <a:r>
              <a:rPr lang="es-ES" dirty="0" err="1"/>
              <a:t>Organization</a:t>
            </a:r>
            <a:r>
              <a:rPr lang="es-ES" dirty="0"/>
              <a:t> of </a:t>
            </a:r>
            <a:r>
              <a:rPr lang="es-ES" dirty="0" smtClean="0"/>
              <a:t>IFAC </a:t>
            </a:r>
            <a:r>
              <a:rPr lang="es-ES" dirty="0" err="1" smtClean="0"/>
              <a:t>SafeProcess</a:t>
            </a:r>
            <a:r>
              <a:rPr lang="es-ES" dirty="0" smtClean="0"/>
              <a:t> 2009</a:t>
            </a:r>
          </a:p>
          <a:p>
            <a:pPr lvl="1"/>
            <a:r>
              <a:rPr lang="es-ES" dirty="0" err="1"/>
              <a:t>Organization</a:t>
            </a:r>
            <a:r>
              <a:rPr lang="es-ES" dirty="0"/>
              <a:t> of </a:t>
            </a:r>
            <a:r>
              <a:rPr lang="es-ES" dirty="0" smtClean="0"/>
              <a:t>20th MED 2012</a:t>
            </a:r>
          </a:p>
          <a:p>
            <a:pPr lvl="1"/>
            <a:r>
              <a:rPr lang="es-ES" dirty="0" err="1"/>
              <a:t>Organization</a:t>
            </a:r>
            <a:r>
              <a:rPr lang="es-ES" dirty="0"/>
              <a:t> of </a:t>
            </a:r>
            <a:r>
              <a:rPr lang="es-ES" dirty="0" smtClean="0"/>
              <a:t>IEEE </a:t>
            </a:r>
            <a:r>
              <a:rPr lang="es-ES" dirty="0" err="1" smtClean="0"/>
              <a:t>Systol</a:t>
            </a:r>
            <a:r>
              <a:rPr lang="es-ES" dirty="0" smtClean="0"/>
              <a:t> 2016</a:t>
            </a:r>
          </a:p>
          <a:p>
            <a:pPr lvl="1"/>
            <a:r>
              <a:rPr lang="es-ES" dirty="0" smtClean="0"/>
              <a:t>General </a:t>
            </a:r>
            <a:r>
              <a:rPr lang="es-ES" dirty="0" err="1" smtClean="0"/>
              <a:t>Chair</a:t>
            </a:r>
            <a:r>
              <a:rPr lang="es-ES" dirty="0" smtClean="0"/>
              <a:t> 3rd IEEE CCAC 2017</a:t>
            </a:r>
          </a:p>
          <a:p>
            <a:pPr lvl="1"/>
            <a:r>
              <a:rPr lang="es-ES" dirty="0" smtClean="0"/>
              <a:t>IPC </a:t>
            </a:r>
            <a:r>
              <a:rPr lang="es-ES" dirty="0" err="1" smtClean="0"/>
              <a:t>Chair</a:t>
            </a:r>
            <a:r>
              <a:rPr lang="es-ES" dirty="0" smtClean="0"/>
              <a:t> of IFAC </a:t>
            </a:r>
            <a:r>
              <a:rPr lang="es-ES" dirty="0" err="1" smtClean="0"/>
              <a:t>SafeProcess</a:t>
            </a:r>
            <a:r>
              <a:rPr lang="es-ES" dirty="0" smtClean="0"/>
              <a:t> 2018</a:t>
            </a:r>
          </a:p>
          <a:p>
            <a:r>
              <a:rPr lang="es-ES" dirty="0" smtClean="0"/>
              <a:t>Center of </a:t>
            </a:r>
            <a:r>
              <a:rPr lang="es-ES" dirty="0" err="1" smtClean="0"/>
              <a:t>Process</a:t>
            </a:r>
            <a:r>
              <a:rPr lang="es-ES" dirty="0" smtClean="0"/>
              <a:t> and </a:t>
            </a:r>
            <a:r>
              <a:rPr lang="es-ES" dirty="0" err="1" smtClean="0"/>
              <a:t>Environmental</a:t>
            </a:r>
            <a:r>
              <a:rPr lang="es-ES" dirty="0" smtClean="0"/>
              <a:t> </a:t>
            </a:r>
            <a:r>
              <a:rPr lang="es-ES" dirty="0" err="1" smtClean="0"/>
              <a:t>Enginering</a:t>
            </a:r>
            <a:r>
              <a:rPr lang="es-ES" dirty="0" smtClean="0"/>
              <a:t> (CEPIMA)</a:t>
            </a:r>
          </a:p>
          <a:p>
            <a:pPr lvl="1"/>
            <a:r>
              <a:rPr lang="es-ES" dirty="0" err="1"/>
              <a:t>Organization</a:t>
            </a:r>
            <a:r>
              <a:rPr lang="es-ES" dirty="0"/>
              <a:t> of COPE 91</a:t>
            </a:r>
          </a:p>
          <a:p>
            <a:pPr lvl="1"/>
            <a:r>
              <a:rPr lang="es-ES" dirty="0" err="1"/>
              <a:t>Organization</a:t>
            </a:r>
            <a:r>
              <a:rPr lang="es-ES" dirty="0"/>
              <a:t> of ESCAPE-</a:t>
            </a:r>
            <a:r>
              <a:rPr lang="es-ES" dirty="0" smtClean="0"/>
              <a:t>15, 2005</a:t>
            </a:r>
            <a:endParaRPr lang="es-ES" dirty="0"/>
          </a:p>
          <a:p>
            <a:pPr lvl="1"/>
            <a:r>
              <a:rPr lang="es-ES" dirty="0" err="1"/>
              <a:t>Organization</a:t>
            </a:r>
            <a:r>
              <a:rPr lang="es-ES" dirty="0"/>
              <a:t> of ESCAPE-27 / WCCE-10 </a:t>
            </a:r>
            <a:r>
              <a:rPr lang="es-ES" dirty="0" smtClean="0"/>
              <a:t>(</a:t>
            </a:r>
            <a:r>
              <a:rPr lang="es-ES" dirty="0" err="1" smtClean="0"/>
              <a:t>World</a:t>
            </a:r>
            <a:r>
              <a:rPr lang="es-ES" dirty="0" smtClean="0"/>
              <a:t> </a:t>
            </a:r>
            <a:r>
              <a:rPr lang="es-ES" dirty="0" err="1"/>
              <a:t>Congress</a:t>
            </a:r>
            <a:r>
              <a:rPr lang="es-ES" dirty="0"/>
              <a:t> of </a:t>
            </a:r>
            <a:r>
              <a:rPr lang="es-ES" dirty="0" err="1"/>
              <a:t>Chemical</a:t>
            </a:r>
            <a:r>
              <a:rPr lang="es-ES" dirty="0"/>
              <a:t> </a:t>
            </a:r>
            <a:r>
              <a:rPr lang="es-ES" dirty="0" err="1"/>
              <a:t>Engineering</a:t>
            </a:r>
            <a:r>
              <a:rPr lang="es-ES" dirty="0"/>
              <a:t>, 2017)</a:t>
            </a:r>
            <a:endParaRPr lang="es-ES" dirty="0" smtClean="0"/>
          </a:p>
          <a:p>
            <a:pPr marL="0" indent="0">
              <a:buNone/>
            </a:pPr>
            <a:r>
              <a:rPr lang="es-ES" dirty="0" err="1" smtClean="0"/>
              <a:t>From</a:t>
            </a:r>
            <a:r>
              <a:rPr lang="es-ES" dirty="0" smtClean="0"/>
              <a:t> </a:t>
            </a:r>
            <a:r>
              <a:rPr lang="es-ES" dirty="0" err="1" smtClean="0"/>
              <a:t>other</a:t>
            </a:r>
            <a:r>
              <a:rPr lang="es-ES" dirty="0" smtClean="0"/>
              <a:t> </a:t>
            </a:r>
            <a:r>
              <a:rPr lang="es-ES" dirty="0" err="1" smtClean="0"/>
              <a:t>universities</a:t>
            </a:r>
            <a:endParaRPr lang="es-ES" dirty="0" smtClean="0"/>
          </a:p>
          <a:p>
            <a:pPr marL="457200" lvl="1" indent="-187325">
              <a:buNone/>
            </a:pPr>
            <a:r>
              <a:rPr lang="es-ES" dirty="0" err="1" smtClean="0"/>
              <a:t>To</a:t>
            </a:r>
            <a:r>
              <a:rPr lang="es-ES" dirty="0" smtClean="0"/>
              <a:t> be </a:t>
            </a:r>
            <a:r>
              <a:rPr lang="es-ES" dirty="0" err="1" smtClean="0"/>
              <a:t>confirmed</a:t>
            </a:r>
            <a:r>
              <a:rPr lang="es-ES" dirty="0" smtClean="0"/>
              <a:t> (</a:t>
            </a:r>
            <a:r>
              <a:rPr lang="es-ES" dirty="0" err="1" smtClean="0"/>
              <a:t>e.g</a:t>
            </a:r>
            <a:r>
              <a:rPr lang="es-ES" dirty="0" smtClean="0"/>
              <a:t>., </a:t>
            </a:r>
            <a:r>
              <a:rPr lang="es-ES" dirty="0" err="1" smtClean="0"/>
              <a:t>University</a:t>
            </a:r>
            <a:r>
              <a:rPr lang="es-ES" dirty="0" smtClean="0"/>
              <a:t> of Salamanca, </a:t>
            </a:r>
            <a:r>
              <a:rPr lang="es-ES" dirty="0" err="1" smtClean="0"/>
              <a:t>University</a:t>
            </a:r>
            <a:r>
              <a:rPr lang="es-ES" dirty="0" smtClean="0"/>
              <a:t> of </a:t>
            </a:r>
            <a:r>
              <a:rPr lang="es-ES" dirty="0" err="1" smtClean="0"/>
              <a:t>Seville</a:t>
            </a:r>
            <a:r>
              <a:rPr lang="es-ES" dirty="0" smtClean="0"/>
              <a:t>)</a:t>
            </a:r>
          </a:p>
          <a:p>
            <a:endParaRPr lang="es-ES" dirty="0"/>
          </a:p>
        </p:txBody>
      </p:sp>
      <p:sp>
        <p:nvSpPr>
          <p:cNvPr id="7" name="Marcador de pie de página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ADCHEM 2021 - Barcelona</a:t>
            </a:r>
            <a:endParaRPr lang="en-GB"/>
          </a:p>
        </p:txBody>
      </p:sp>
      <p:sp>
        <p:nvSpPr>
          <p:cNvPr id="8" name="Marcador de número de diapositiva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4380D-2BCF-274D-AE31-5EE4ECFAEB03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71479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Preliminary</a:t>
            </a:r>
            <a:r>
              <a:rPr lang="es-ES" dirty="0" smtClean="0"/>
              <a:t> </a:t>
            </a:r>
            <a:r>
              <a:rPr lang="es-ES" dirty="0" err="1" smtClean="0"/>
              <a:t>organization</a:t>
            </a:r>
            <a:r>
              <a:rPr lang="es-ES" dirty="0" smtClean="0"/>
              <a:t> plan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81038" y="1825625"/>
            <a:ext cx="8930320" cy="4351338"/>
          </a:xfrm>
        </p:spPr>
        <p:txBody>
          <a:bodyPr>
            <a:normAutofit/>
          </a:bodyPr>
          <a:lstStyle/>
          <a:p>
            <a:r>
              <a:rPr lang="en-GB" dirty="0" smtClean="0"/>
              <a:t>Technical programme</a:t>
            </a:r>
          </a:p>
          <a:p>
            <a:pPr lvl="1"/>
            <a:r>
              <a:rPr lang="en-GB" dirty="0" smtClean="0"/>
              <a:t>3 plenaries</a:t>
            </a:r>
          </a:p>
          <a:p>
            <a:pPr lvl="1"/>
            <a:r>
              <a:rPr lang="en-GB" dirty="0" smtClean="0"/>
              <a:t>12</a:t>
            </a:r>
            <a:r>
              <a:rPr lang="en-GB" dirty="0" smtClean="0"/>
              <a:t> </a:t>
            </a:r>
            <a:r>
              <a:rPr lang="en-GB" dirty="0" smtClean="0"/>
              <a:t>keynotes</a:t>
            </a:r>
          </a:p>
          <a:p>
            <a:pPr lvl="1"/>
            <a:r>
              <a:rPr lang="en-GB" dirty="0" smtClean="0"/>
              <a:t>3 tracks (parallel technical sections)</a:t>
            </a:r>
          </a:p>
          <a:p>
            <a:pPr lvl="1"/>
            <a:r>
              <a:rPr lang="en-GB" dirty="0" smtClean="0"/>
              <a:t>Workshops (according to demand)</a:t>
            </a:r>
          </a:p>
          <a:p>
            <a:r>
              <a:rPr lang="en-GB" dirty="0" smtClean="0"/>
              <a:t>Social activities</a:t>
            </a:r>
          </a:p>
          <a:p>
            <a:pPr lvl="1"/>
            <a:r>
              <a:rPr lang="en-GB" dirty="0" smtClean="0"/>
              <a:t>Welcome reception (cocktail)</a:t>
            </a:r>
          </a:p>
          <a:p>
            <a:pPr lvl="1"/>
            <a:r>
              <a:rPr lang="en-GB" dirty="0" smtClean="0"/>
              <a:t>Visit (tentative place: REPSOL Industrial Complex at Tarragona)</a:t>
            </a:r>
          </a:p>
          <a:p>
            <a:pPr lvl="1"/>
            <a:r>
              <a:rPr lang="en-GB" dirty="0" smtClean="0"/>
              <a:t>Conference dinner </a:t>
            </a:r>
            <a:endParaRPr lang="en-GB" dirty="0"/>
          </a:p>
        </p:txBody>
      </p:sp>
      <p:pic>
        <p:nvPicPr>
          <p:cNvPr id="5" name="Imagen 4" descr="Repsol_logo_logotyp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2200" y="5590028"/>
            <a:ext cx="2559158" cy="681037"/>
          </a:xfrm>
          <a:prstGeom prst="rect">
            <a:avLst/>
          </a:prstGeom>
        </p:spPr>
      </p:pic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ADCHEM 2021 - Barcelona</a:t>
            </a:r>
            <a:endParaRPr lang="en-GB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4380D-2BCF-274D-AE31-5EE4ECFAEB03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5751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Preliminary</a:t>
            </a:r>
            <a:r>
              <a:rPr lang="es-ES" dirty="0" smtClean="0"/>
              <a:t> </a:t>
            </a:r>
            <a:r>
              <a:rPr lang="es-ES" dirty="0" err="1" smtClean="0"/>
              <a:t>scientific</a:t>
            </a:r>
            <a:r>
              <a:rPr lang="es-ES" dirty="0" smtClean="0"/>
              <a:t>/</a:t>
            </a:r>
            <a:r>
              <a:rPr lang="es-ES" dirty="0" err="1" smtClean="0"/>
              <a:t>technical</a:t>
            </a:r>
            <a:r>
              <a:rPr lang="es-ES" dirty="0" smtClean="0"/>
              <a:t> </a:t>
            </a:r>
            <a:r>
              <a:rPr lang="es-ES" dirty="0" err="1" smtClean="0"/>
              <a:t>topics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dirty="0" smtClean="0"/>
              <a:t>Process modelling and simulation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Process </a:t>
            </a:r>
            <a:r>
              <a:rPr lang="en-GB" dirty="0" smtClean="0"/>
              <a:t>control </a:t>
            </a:r>
            <a:r>
              <a:rPr lang="en-GB" dirty="0" smtClean="0"/>
              <a:t>and </a:t>
            </a:r>
            <a:r>
              <a:rPr lang="en-GB" dirty="0" smtClean="0"/>
              <a:t>monitoring</a:t>
            </a:r>
            <a:endParaRPr lang="en-GB" dirty="0" smtClean="0"/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Fault </a:t>
            </a:r>
            <a:r>
              <a:rPr lang="en-GB" dirty="0" smtClean="0"/>
              <a:t>detection</a:t>
            </a:r>
            <a:r>
              <a:rPr lang="en-GB" dirty="0" smtClean="0"/>
              <a:t>, </a:t>
            </a:r>
            <a:r>
              <a:rPr lang="en-GB" dirty="0" smtClean="0"/>
              <a:t>diagnosis </a:t>
            </a:r>
            <a:r>
              <a:rPr lang="en-GB" dirty="0" smtClean="0"/>
              <a:t>and </a:t>
            </a:r>
            <a:r>
              <a:rPr lang="en-GB" dirty="0" smtClean="0"/>
              <a:t>recovery</a:t>
            </a:r>
            <a:endParaRPr lang="en-GB" dirty="0" smtClean="0"/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Control techniques and algorithms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Design of control and instrumentation systems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Operator </a:t>
            </a:r>
            <a:r>
              <a:rPr lang="en-GB" dirty="0" smtClean="0"/>
              <a:t>training </a:t>
            </a:r>
            <a:r>
              <a:rPr lang="en-GB" dirty="0" smtClean="0"/>
              <a:t>for </a:t>
            </a:r>
            <a:r>
              <a:rPr lang="en-GB" dirty="0" smtClean="0"/>
              <a:t>process safety</a:t>
            </a:r>
            <a:endParaRPr lang="en-GB" dirty="0" smtClean="0"/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Batch </a:t>
            </a:r>
            <a:r>
              <a:rPr lang="en-GB" dirty="0" smtClean="0"/>
              <a:t>processes</a:t>
            </a:r>
            <a:endParaRPr lang="en-GB" dirty="0" smtClean="0"/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Energy </a:t>
            </a:r>
            <a:r>
              <a:rPr lang="en-GB" dirty="0" smtClean="0"/>
              <a:t>processes</a:t>
            </a:r>
            <a:endParaRPr lang="en-GB" dirty="0" smtClean="0"/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Industrial applications</a:t>
            </a:r>
            <a:endParaRPr lang="en-GB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ADCHEM 2021 - Barcelona</a:t>
            </a:r>
            <a:endParaRPr lang="en-GB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4380D-2BCF-274D-AE31-5EE4ECFAEB03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03819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954" y="2622770"/>
            <a:ext cx="4333875" cy="325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613245"/>
            <a:ext cx="4658916" cy="326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ítulo 1"/>
          <p:cNvSpPr txBox="1">
            <a:spLocks/>
          </p:cNvSpPr>
          <p:nvPr/>
        </p:nvSpPr>
        <p:spPr>
          <a:xfrm>
            <a:off x="681038" y="760129"/>
            <a:ext cx="8543925" cy="93056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 err="1" smtClean="0"/>
              <a:t>Conference</a:t>
            </a:r>
            <a:r>
              <a:rPr lang="es-ES" dirty="0" smtClean="0"/>
              <a:t> </a:t>
            </a:r>
            <a:r>
              <a:rPr lang="es-ES" dirty="0" err="1" smtClean="0"/>
              <a:t>Dinner</a:t>
            </a:r>
            <a:r>
              <a:rPr lang="es-ES" dirty="0" smtClean="0"/>
              <a:t>: </a:t>
            </a:r>
            <a:r>
              <a:rPr lang="es-ES" dirty="0" err="1" smtClean="0"/>
              <a:t>Moncho’s</a:t>
            </a:r>
            <a:r>
              <a:rPr lang="es-ES" dirty="0" smtClean="0"/>
              <a:t> </a:t>
            </a:r>
            <a:r>
              <a:rPr lang="es-ES" dirty="0" err="1" smtClean="0"/>
              <a:t>Maremagnum</a:t>
            </a:r>
            <a:r>
              <a:rPr lang="es-ES" dirty="0" smtClean="0"/>
              <a:t> (</a:t>
            </a:r>
            <a:r>
              <a:rPr lang="es-ES" dirty="0" err="1" smtClean="0"/>
              <a:t>port</a:t>
            </a:r>
            <a:r>
              <a:rPr lang="es-ES" dirty="0" smtClean="0"/>
              <a:t> </a:t>
            </a:r>
            <a:r>
              <a:rPr lang="es-ES" dirty="0" err="1" smtClean="0"/>
              <a:t>area</a:t>
            </a:r>
            <a:r>
              <a:rPr lang="es-ES" dirty="0" smtClean="0"/>
              <a:t>)</a:t>
            </a:r>
            <a:endParaRPr lang="es-ES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ADCHEM 2021 - Barcelona</a:t>
            </a:r>
            <a:endParaRPr lang="en-GB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4380D-2BCF-274D-AE31-5EE4ECFAEB03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00189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Possible</a:t>
            </a:r>
            <a:r>
              <a:rPr lang="es-ES" dirty="0" smtClean="0"/>
              <a:t> </a:t>
            </a:r>
            <a:r>
              <a:rPr lang="es-ES" dirty="0" err="1" smtClean="0"/>
              <a:t>venue</a:t>
            </a:r>
            <a:r>
              <a:rPr lang="es-ES" dirty="0" smtClean="0"/>
              <a:t> </a:t>
            </a:r>
            <a:r>
              <a:rPr lang="es-ES" dirty="0" err="1" smtClean="0"/>
              <a:t>locations</a:t>
            </a:r>
            <a:r>
              <a:rPr lang="es-ES" dirty="0" smtClean="0"/>
              <a:t> (2021)</a:t>
            </a:r>
            <a:endParaRPr lang="es-ES" dirty="0"/>
          </a:p>
        </p:txBody>
      </p:sp>
      <p:pic>
        <p:nvPicPr>
          <p:cNvPr id="4" name="Imagen 3" descr="Captura de pantalla 2017-07-08 17.34.5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874" y="2641298"/>
            <a:ext cx="6277986" cy="3615423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8245208" y="4006403"/>
            <a:ext cx="979755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cmpd="sng">
            <a:solidFill>
              <a:srgbClr val="4472C4"/>
            </a:solidFill>
          </a:ln>
        </p:spPr>
        <p:txBody>
          <a:bodyPr wrap="none" rtlCol="0">
            <a:spAutoFit/>
          </a:bodyPr>
          <a:lstStyle/>
          <a:p>
            <a:r>
              <a:rPr lang="es-ES" dirty="0" err="1" smtClean="0"/>
              <a:t>Banquet</a:t>
            </a:r>
            <a:endParaRPr lang="es-ES" dirty="0"/>
          </a:p>
        </p:txBody>
      </p:sp>
      <p:cxnSp>
        <p:nvCxnSpPr>
          <p:cNvPr id="7" name="Conector recto de flecha 6"/>
          <p:cNvCxnSpPr>
            <a:stCxn id="5" idx="1"/>
          </p:cNvCxnSpPr>
          <p:nvPr/>
        </p:nvCxnSpPr>
        <p:spPr>
          <a:xfrm flipH="1">
            <a:off x="6657717" y="4191069"/>
            <a:ext cx="1587491" cy="184666"/>
          </a:xfrm>
          <a:prstGeom prst="straightConnector1">
            <a:avLst/>
          </a:prstGeom>
          <a:ln w="28575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uadroTexto 7"/>
          <p:cNvSpPr txBox="1"/>
          <p:nvPr/>
        </p:nvSpPr>
        <p:spPr>
          <a:xfrm>
            <a:off x="404081" y="1879610"/>
            <a:ext cx="3855593" cy="461665"/>
          </a:xfrm>
          <a:prstGeom prst="rect">
            <a:avLst/>
          </a:prstGeom>
          <a:noFill/>
          <a:ln w="28575" cmpd="sng">
            <a:solidFill>
              <a:srgbClr val="4472C4"/>
            </a:solidFill>
          </a:ln>
        </p:spPr>
        <p:txBody>
          <a:bodyPr wrap="none" rtlCol="0" anchor="ctr">
            <a:spAutoFit/>
          </a:bodyPr>
          <a:lstStyle/>
          <a:p>
            <a:r>
              <a:rPr lang="es-ES" sz="2400" dirty="0" err="1"/>
              <a:t>Option</a:t>
            </a:r>
            <a:r>
              <a:rPr lang="es-ES" sz="2400" dirty="0"/>
              <a:t> 1: Barceló </a:t>
            </a:r>
            <a:r>
              <a:rPr lang="es-ES" sz="2400" dirty="0" err="1"/>
              <a:t>Sants</a:t>
            </a:r>
            <a:r>
              <a:rPr lang="es-ES" sz="2400" dirty="0"/>
              <a:t> </a:t>
            </a:r>
            <a:r>
              <a:rPr lang="es-ES" sz="2400" dirty="0" smtClean="0"/>
              <a:t>Hotel</a:t>
            </a:r>
            <a:endParaRPr lang="es-ES" sz="2400" dirty="0"/>
          </a:p>
        </p:txBody>
      </p:sp>
      <p:sp>
        <p:nvSpPr>
          <p:cNvPr id="9" name="CuadroTexto 8"/>
          <p:cNvSpPr txBox="1"/>
          <p:nvPr/>
        </p:nvSpPr>
        <p:spPr>
          <a:xfrm>
            <a:off x="5091379" y="1879610"/>
            <a:ext cx="4064033" cy="461665"/>
          </a:xfrm>
          <a:prstGeom prst="rect">
            <a:avLst/>
          </a:prstGeom>
          <a:noFill/>
          <a:ln w="28575" cmpd="sng">
            <a:solidFill>
              <a:schemeClr val="accent1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s-ES" sz="2400" dirty="0" err="1"/>
              <a:t>Option</a:t>
            </a:r>
            <a:r>
              <a:rPr lang="es-ES" sz="2400" dirty="0"/>
              <a:t> 2: </a:t>
            </a:r>
            <a:r>
              <a:rPr lang="es-ES" sz="2400" dirty="0" err="1"/>
              <a:t>Catalonia</a:t>
            </a:r>
            <a:r>
              <a:rPr lang="es-ES" sz="2400" dirty="0"/>
              <a:t> Plaza Hotel</a:t>
            </a:r>
          </a:p>
        </p:txBody>
      </p:sp>
      <p:cxnSp>
        <p:nvCxnSpPr>
          <p:cNvPr id="12" name="Conector recto de flecha 11"/>
          <p:cNvCxnSpPr>
            <a:stCxn id="8" idx="2"/>
          </p:cNvCxnSpPr>
          <p:nvPr/>
        </p:nvCxnSpPr>
        <p:spPr>
          <a:xfrm flipH="1">
            <a:off x="1943438" y="2341275"/>
            <a:ext cx="388440" cy="1449746"/>
          </a:xfrm>
          <a:prstGeom prst="straightConnector1">
            <a:avLst/>
          </a:prstGeom>
          <a:ln w="28575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de flecha 13"/>
          <p:cNvCxnSpPr>
            <a:stCxn id="9" idx="2"/>
          </p:cNvCxnSpPr>
          <p:nvPr/>
        </p:nvCxnSpPr>
        <p:spPr>
          <a:xfrm flipH="1">
            <a:off x="2895915" y="2341275"/>
            <a:ext cx="4227481" cy="2034460"/>
          </a:xfrm>
          <a:prstGeom prst="straightConnector1">
            <a:avLst/>
          </a:prstGeom>
          <a:ln w="28575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Marcador de pie de pá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ADCHEM 2021 - Barcelona</a:t>
            </a:r>
            <a:endParaRPr lang="en-GB"/>
          </a:p>
        </p:txBody>
      </p:sp>
      <p:sp>
        <p:nvSpPr>
          <p:cNvPr id="18" name="Marcador de número de diapositiva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4380D-2BCF-274D-AE31-5EE4ECFAEB03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77692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6" name="Picture 4" descr="Barcelona Sants Station (Estació de Sants) - Barcelona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532" y="1444638"/>
            <a:ext cx="5635805" cy="3472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837" name="Picture 5" descr=" Hotel Barcelo Sant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6136" y="1690690"/>
            <a:ext cx="2863453" cy="280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838" name="Picture 6" descr="Sants Hotel, Barcelona">
            <a:hlinkClick r:id="rId6" tooltip="Sants Hotel, Barcelona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4721" y="4404420"/>
            <a:ext cx="3082525" cy="2003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Option</a:t>
            </a:r>
            <a:r>
              <a:rPr lang="es-ES" dirty="0" smtClean="0"/>
              <a:t> 1: Barceló </a:t>
            </a:r>
            <a:r>
              <a:rPr lang="es-ES" dirty="0" err="1" smtClean="0"/>
              <a:t>Sants</a:t>
            </a:r>
            <a:r>
              <a:rPr lang="es-ES" dirty="0" smtClean="0"/>
              <a:t> Hotel </a:t>
            </a:r>
            <a:endParaRPr lang="es-ES" dirty="0"/>
          </a:p>
        </p:txBody>
      </p:sp>
      <p:pic>
        <p:nvPicPr>
          <p:cNvPr id="5" name="Imagen 4" descr="119-views-12-hotel-barcelo-sants_tcm7-43180_w1600_n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383" y="4089301"/>
            <a:ext cx="4076579" cy="2216640"/>
          </a:xfrm>
          <a:prstGeom prst="rect">
            <a:avLst/>
          </a:prstGeom>
        </p:spPr>
      </p:pic>
      <p:pic>
        <p:nvPicPr>
          <p:cNvPr id="12" name="Imagen 11" descr="4estrellas.jpg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31" t="39397" r="9583" b="39087"/>
          <a:stretch/>
        </p:blipFill>
        <p:spPr>
          <a:xfrm>
            <a:off x="8293283" y="885214"/>
            <a:ext cx="1077550" cy="294282"/>
          </a:xfrm>
          <a:prstGeom prst="rect">
            <a:avLst/>
          </a:prstGeom>
        </p:spPr>
      </p:pic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ADCHEM 2021 - Barcelona</a:t>
            </a:r>
            <a:endParaRPr lang="en-GB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4380D-2BCF-274D-AE31-5EE4ECFAEB03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4973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106" y="491102"/>
            <a:ext cx="8991600" cy="3462491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3441595" y="4466202"/>
            <a:ext cx="575530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dirty="0" smtClean="0"/>
              <a:t>International Symposium on Advanced Control of Chemical Processes (ADCHEM)</a:t>
            </a:r>
          </a:p>
          <a:p>
            <a:pPr algn="ctr"/>
            <a:r>
              <a:rPr lang="en-GB" sz="2600" dirty="0" smtClean="0"/>
              <a:t>Barcelona, June 28 </a:t>
            </a:r>
            <a:r>
              <a:rPr lang="mr-IN" sz="2600" dirty="0" smtClean="0"/>
              <a:t>–</a:t>
            </a:r>
            <a:r>
              <a:rPr lang="en-GB" sz="2600" dirty="0" smtClean="0"/>
              <a:t> 30, 2021</a:t>
            </a:r>
            <a:endParaRPr lang="en-GB" sz="2600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3"/>
          <a:srcRect l="12110"/>
          <a:stretch/>
        </p:blipFill>
        <p:spPr>
          <a:xfrm>
            <a:off x="785931" y="4641845"/>
            <a:ext cx="2062620" cy="941375"/>
          </a:xfrm>
          <a:prstGeom prst="rect">
            <a:avLst/>
          </a:prstGeom>
        </p:spPr>
      </p:pic>
      <p:grpSp>
        <p:nvGrpSpPr>
          <p:cNvPr id="9" name="Agrupar 8"/>
          <p:cNvGrpSpPr/>
          <p:nvPr/>
        </p:nvGrpSpPr>
        <p:grpSpPr>
          <a:xfrm>
            <a:off x="1372785" y="5341653"/>
            <a:ext cx="7194623" cy="1340541"/>
            <a:chOff x="1372785" y="5341653"/>
            <a:chExt cx="7194623" cy="1340541"/>
          </a:xfrm>
        </p:grpSpPr>
        <p:sp>
          <p:nvSpPr>
            <p:cNvPr id="2" name="CuadroTexto 1"/>
            <p:cNvSpPr txBox="1"/>
            <p:nvPr/>
          </p:nvSpPr>
          <p:spPr>
            <a:xfrm>
              <a:off x="1372785" y="6312862"/>
              <a:ext cx="71946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err="1" smtClean="0"/>
                <a:t>Tentative</a:t>
              </a:r>
              <a:r>
                <a:rPr lang="es-ES" dirty="0" smtClean="0"/>
                <a:t> </a:t>
              </a:r>
              <a:r>
                <a:rPr lang="es-ES" dirty="0" err="1" smtClean="0"/>
                <a:t>proposal</a:t>
              </a:r>
              <a:r>
                <a:rPr lang="es-ES" dirty="0" smtClean="0"/>
                <a:t>, </a:t>
              </a:r>
              <a:r>
                <a:rPr lang="es-ES" dirty="0" err="1" smtClean="0"/>
                <a:t>would</a:t>
              </a:r>
              <a:r>
                <a:rPr lang="es-ES" dirty="0" smtClean="0"/>
                <a:t> </a:t>
              </a:r>
              <a:r>
                <a:rPr lang="es-ES" dirty="0" err="1" smtClean="0"/>
                <a:t>depend</a:t>
              </a:r>
              <a:r>
                <a:rPr lang="es-ES" dirty="0" smtClean="0"/>
                <a:t> </a:t>
              </a:r>
              <a:r>
                <a:rPr lang="es-ES" dirty="0" err="1" smtClean="0"/>
                <a:t>on</a:t>
              </a:r>
              <a:r>
                <a:rPr lang="es-ES" dirty="0" smtClean="0"/>
                <a:t> </a:t>
              </a:r>
              <a:r>
                <a:rPr lang="es-ES" dirty="0" err="1" smtClean="0"/>
                <a:t>other</a:t>
              </a:r>
              <a:r>
                <a:rPr lang="es-ES" dirty="0" smtClean="0"/>
                <a:t> </a:t>
              </a:r>
              <a:r>
                <a:rPr lang="es-ES" dirty="0" err="1" smtClean="0"/>
                <a:t>conferences</a:t>
              </a:r>
              <a:r>
                <a:rPr lang="es-ES" dirty="0" smtClean="0"/>
                <a:t>/</a:t>
              </a:r>
              <a:r>
                <a:rPr lang="es-ES" dirty="0" err="1" smtClean="0"/>
                <a:t>events</a:t>
              </a:r>
              <a:r>
                <a:rPr lang="es-ES" dirty="0" smtClean="0"/>
                <a:t> (</a:t>
              </a:r>
              <a:r>
                <a:rPr lang="es-ES" dirty="0" err="1" smtClean="0"/>
                <a:t>e.g</a:t>
              </a:r>
              <a:r>
                <a:rPr lang="es-ES" dirty="0" smtClean="0"/>
                <a:t>., ACC)</a:t>
              </a:r>
              <a:endParaRPr lang="es-ES" dirty="0"/>
            </a:p>
          </p:txBody>
        </p:sp>
        <p:sp>
          <p:nvSpPr>
            <p:cNvPr id="3" name="Rectángulo redondeado 2"/>
            <p:cNvSpPr/>
            <p:nvPr/>
          </p:nvSpPr>
          <p:spPr>
            <a:xfrm>
              <a:off x="5752624" y="5341653"/>
              <a:ext cx="1755671" cy="364204"/>
            </a:xfrm>
            <a:prstGeom prst="roundRect">
              <a:avLst/>
            </a:prstGeom>
            <a:noFill/>
            <a:ln w="1905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8" name="Conector recto de flecha 7"/>
            <p:cNvCxnSpPr>
              <a:stCxn id="3" idx="2"/>
              <a:endCxn id="2" idx="0"/>
            </p:cNvCxnSpPr>
            <p:nvPr/>
          </p:nvCxnSpPr>
          <p:spPr>
            <a:xfrm flipH="1">
              <a:off x="4970097" y="5705857"/>
              <a:ext cx="1660363" cy="607005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91304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Barceló </a:t>
            </a:r>
            <a:r>
              <a:rPr lang="es-ES" dirty="0" err="1" smtClean="0"/>
              <a:t>Sants</a:t>
            </a:r>
            <a:r>
              <a:rPr lang="es-ES" dirty="0" smtClean="0"/>
              <a:t> Hotel </a:t>
            </a:r>
            <a:r>
              <a:rPr lang="es-ES" dirty="0" err="1" smtClean="0"/>
              <a:t>facilities</a:t>
            </a:r>
            <a:endParaRPr lang="es-ES" dirty="0"/>
          </a:p>
        </p:txBody>
      </p:sp>
      <p:sp>
        <p:nvSpPr>
          <p:cNvPr id="123906" name="2 Marcador de contenido"/>
          <p:cNvSpPr>
            <a:spLocks noGrp="1"/>
          </p:cNvSpPr>
          <p:nvPr>
            <p:ph idx="1"/>
          </p:nvPr>
        </p:nvSpPr>
        <p:spPr>
          <a:xfrm>
            <a:off x="681038" y="2017058"/>
            <a:ext cx="8543925" cy="4351338"/>
          </a:xfrm>
        </p:spPr>
        <p:txBody>
          <a:bodyPr/>
          <a:lstStyle/>
          <a:p>
            <a:r>
              <a:rPr lang="en-US" sz="2400" dirty="0" smtClean="0"/>
              <a:t>363 </a:t>
            </a:r>
            <a:r>
              <a:rPr lang="en-US" sz="2400" dirty="0"/>
              <a:t>rooms and 14 </a:t>
            </a:r>
            <a:r>
              <a:rPr lang="en-US" sz="2400" dirty="0" smtClean="0"/>
              <a:t>fully-equipped </a:t>
            </a:r>
            <a:r>
              <a:rPr lang="en-US" sz="2400" dirty="0"/>
              <a:t>suites</a:t>
            </a:r>
          </a:p>
          <a:p>
            <a:r>
              <a:rPr lang="en-US" sz="2400" dirty="0" smtClean="0"/>
              <a:t>20 </a:t>
            </a:r>
            <a:r>
              <a:rPr lang="en-US" sz="2400" dirty="0"/>
              <a:t>meeting rooms</a:t>
            </a:r>
          </a:p>
          <a:p>
            <a:r>
              <a:rPr lang="en-US" sz="2400" dirty="0"/>
              <a:t>Other Facilities: Fitness, sauna, artificial solarium, aerobic, body building, relaxation, weight lifting, massage, and cardiovascular machines, lobby-bar, shops and parking</a:t>
            </a:r>
          </a:p>
        </p:txBody>
      </p:sp>
      <p:sp>
        <p:nvSpPr>
          <p:cNvPr id="123908" name="4 Rectángulo"/>
          <p:cNvSpPr>
            <a:spLocks noChangeArrowheads="1"/>
          </p:cNvSpPr>
          <p:nvPr/>
        </p:nvSpPr>
        <p:spPr bwMode="auto">
          <a:xfrm>
            <a:off x="1363796" y="3429000"/>
            <a:ext cx="8126015" cy="157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0000"/>
              <a:buFont typeface="Wingdings" charset="0"/>
              <a:buNone/>
            </a:pPr>
            <a:r>
              <a:rPr 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.</a:t>
            </a:r>
            <a:endParaRPr lang="es-ES" sz="2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123909" name="Group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8690977"/>
              </p:ext>
            </p:extLst>
          </p:nvPr>
        </p:nvGraphicFramePr>
        <p:xfrm>
          <a:off x="856267" y="4442619"/>
          <a:ext cx="5807215" cy="1112838"/>
        </p:xfrm>
        <a:graphic>
          <a:graphicData uri="http://schemas.openxmlformats.org/drawingml/2006/table">
            <a:tbl>
              <a:tblPr/>
              <a:tblGrid>
                <a:gridCol w="2994153"/>
                <a:gridCol w="2813062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charset="0"/>
                          <a:ea typeface="ＭＳ Ｐゴシック" charset="0"/>
                        </a:rPr>
                        <a:t>Rooms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charset="0"/>
                          <a:ea typeface="ＭＳ Ｐゴシック" charset="0"/>
                        </a:rPr>
                        <a:t>€/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charset="0"/>
                          <a:ea typeface="ＭＳ Ｐゴシック" charset="0"/>
                        </a:rPr>
                        <a:t>day* </a:t>
                      </a: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charset="0"/>
                          <a:ea typeface="ＭＳ Ｐゴシック" charset="0"/>
                        </a:rPr>
                        <a:t>(without 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charset="0"/>
                          <a:ea typeface="ＭＳ Ｐゴシック" charset="0"/>
                        </a:rPr>
                        <a:t>tax)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charset="0"/>
                        <a:ea typeface="ＭＳ Ｐゴシック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Double Room</a:t>
                      </a:r>
                    </a:p>
                  </a:txBody>
                  <a:tcPr marL="48154" marR="48154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s-E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150</a:t>
                      </a:r>
                      <a:endParaRPr kumimoji="0" lang="es-E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charset="0"/>
                        <a:ea typeface="ＭＳ Ｐゴシック" charset="0"/>
                        <a:cs typeface="Times New Roman" charset="0"/>
                      </a:endParaRPr>
                    </a:p>
                  </a:txBody>
                  <a:tcPr marL="48154" marR="48154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s-E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>
                            <a:outerShdw blurRad="38100" dist="38100" dir="2700000" algn="tl">
                              <a:srgbClr val="DDDDDD"/>
                            </a:outerShdw>
                          </a:effectLst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Individual Room</a:t>
                      </a:r>
                    </a:p>
                  </a:txBody>
                  <a:tcPr marL="48154" marR="48154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s-E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>
                            <a:outerShdw blurRad="38100" dist="38100" dir="2700000" algn="tl">
                              <a:srgbClr val="DDDDDD"/>
                            </a:outerShdw>
                          </a:effectLst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135</a:t>
                      </a:r>
                      <a:endParaRPr kumimoji="0" lang="es-E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DDDDDD"/>
                          </a:outerShdw>
                        </a:effectLst>
                        <a:latin typeface="Times New Roman" charset="0"/>
                        <a:ea typeface="ＭＳ Ｐゴシック" charset="0"/>
                        <a:cs typeface="Times New Roman" charset="0"/>
                      </a:endParaRPr>
                    </a:p>
                  </a:txBody>
                  <a:tcPr marL="48154" marR="48154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  <p:pic>
        <p:nvPicPr>
          <p:cNvPr id="9" name="Imagen 8" descr="119-views-12-hotel-barcelo-sants_tcm7-43180_w1600_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8966" y="4442619"/>
            <a:ext cx="2580456" cy="1403123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856267" y="5558863"/>
            <a:ext cx="1172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*</a:t>
            </a:r>
            <a:r>
              <a:rPr lang="es-ES" dirty="0" err="1" smtClean="0"/>
              <a:t>July</a:t>
            </a:r>
            <a:r>
              <a:rPr lang="es-ES" dirty="0" smtClean="0"/>
              <a:t> 2017</a:t>
            </a:r>
            <a:endParaRPr lang="es-E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ADCHEM 2021 - Barcelona</a:t>
            </a:r>
            <a:endParaRPr lang="en-GB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4380D-2BCF-274D-AE31-5EE4ECFAEB03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51650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178" y="1847696"/>
            <a:ext cx="5159695" cy="337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955" name="4 Imagen" descr="BCNA ESCULA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0844" y="3505975"/>
            <a:ext cx="3663934" cy="2536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4241805"/>
              </p:ext>
            </p:extLst>
          </p:nvPr>
        </p:nvGraphicFramePr>
        <p:xfrm>
          <a:off x="6032354" y="1847696"/>
          <a:ext cx="3348100" cy="1466794"/>
        </p:xfrm>
        <a:graphic>
          <a:graphicData uri="http://schemas.openxmlformats.org/drawingml/2006/table">
            <a:tbl>
              <a:tblPr/>
              <a:tblGrid>
                <a:gridCol w="1726309"/>
                <a:gridCol w="1621791"/>
              </a:tblGrid>
              <a:tr h="24750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charset="0"/>
                          <a:ea typeface="ＭＳ Ｐゴシック" charset="0"/>
                        </a:rPr>
                        <a:t>Meeting room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charset="0"/>
                          <a:ea typeface="ＭＳ Ｐゴシック" charset="0"/>
                        </a:rPr>
                        <a:t>Capacity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485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s-E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BARCELONA B</a:t>
                      </a:r>
                    </a:p>
                  </a:txBody>
                  <a:tcPr marL="48154" marR="48154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s-E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400</a:t>
                      </a:r>
                      <a:endParaRPr kumimoji="0" lang="es-ES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Times New Roman" charset="0"/>
                      </a:endParaRPr>
                    </a:p>
                  </a:txBody>
                  <a:tcPr marL="48154" marR="48154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062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s-E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BARCELONA C</a:t>
                      </a:r>
                    </a:p>
                  </a:txBody>
                  <a:tcPr marL="48154" marR="48154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s-E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150</a:t>
                      </a:r>
                      <a:endParaRPr kumimoji="0" lang="es-ES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Times New Roman" charset="0"/>
                      </a:endParaRPr>
                    </a:p>
                  </a:txBody>
                  <a:tcPr marL="48154" marR="48154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4750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s-E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SANTS</a:t>
                      </a:r>
                    </a:p>
                  </a:txBody>
                  <a:tcPr marL="48154" marR="48154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s-E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60</a:t>
                      </a:r>
                      <a:endParaRPr kumimoji="0" lang="es-ES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Times New Roman" charset="0"/>
                      </a:endParaRPr>
                    </a:p>
                  </a:txBody>
                  <a:tcPr marL="48154" marR="48154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4750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s-E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MONTJUIC</a:t>
                      </a:r>
                    </a:p>
                  </a:txBody>
                  <a:tcPr marL="48154" marR="48154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s-E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60</a:t>
                      </a:r>
                      <a:endParaRPr kumimoji="0" lang="es-ES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Times New Roman" charset="0"/>
                      </a:endParaRPr>
                    </a:p>
                  </a:txBody>
                  <a:tcPr marL="48154" marR="48154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6549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s-E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SARRIA </a:t>
                      </a:r>
                    </a:p>
                  </a:txBody>
                  <a:tcPr marL="48154" marR="48154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60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28" t="53055" r="26904" b="16536"/>
          <a:stretch>
            <a:fillRect/>
          </a:stretch>
        </p:blipFill>
        <p:spPr bwMode="auto">
          <a:xfrm>
            <a:off x="6523236" y="4368333"/>
            <a:ext cx="3197027" cy="198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Meeting </a:t>
            </a:r>
            <a:r>
              <a:rPr lang="es-ES" dirty="0" err="1" smtClean="0"/>
              <a:t>room</a:t>
            </a:r>
            <a:r>
              <a:rPr lang="es-ES" dirty="0" smtClean="0"/>
              <a:t> </a:t>
            </a:r>
            <a:r>
              <a:rPr lang="es-ES" dirty="0" err="1" smtClean="0"/>
              <a:t>features</a:t>
            </a:r>
            <a:endParaRPr lang="es-ES" dirty="0"/>
          </a:p>
        </p:txBody>
      </p:sp>
      <p:sp>
        <p:nvSpPr>
          <p:cNvPr id="7" name="Marcador de pie de página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ADCHEM 2021 - Barcelona</a:t>
            </a:r>
            <a:endParaRPr lang="en-GB"/>
          </a:p>
        </p:txBody>
      </p:sp>
      <p:sp>
        <p:nvSpPr>
          <p:cNvPr id="8" name="Marcador de número de diapositiva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4380D-2BCF-274D-AE31-5EE4ECFAEB03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52248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400" dirty="0" err="1" smtClean="0"/>
              <a:t>Option</a:t>
            </a:r>
            <a:r>
              <a:rPr lang="es-ES" sz="3400" dirty="0" smtClean="0"/>
              <a:t> 2: </a:t>
            </a:r>
            <a:r>
              <a:rPr lang="es-ES" sz="3400" dirty="0" err="1" smtClean="0"/>
              <a:t>Catalonia</a:t>
            </a:r>
            <a:r>
              <a:rPr lang="es-ES" sz="3400" dirty="0" smtClean="0"/>
              <a:t> Barcelona </a:t>
            </a:r>
            <a:r>
              <a:rPr lang="es-ES" sz="3400" dirty="0"/>
              <a:t>Plaza</a:t>
            </a:r>
            <a:r>
              <a:rPr lang="es-ES" sz="3400" dirty="0" smtClean="0"/>
              <a:t> Hotel</a:t>
            </a:r>
            <a:endParaRPr lang="es-ES" sz="3400" dirty="0"/>
          </a:p>
        </p:txBody>
      </p:sp>
      <p:pic>
        <p:nvPicPr>
          <p:cNvPr id="7" name="Imagen 6" descr="003_Plaça_d'Espanya,_hotel_Catalonia_Plaza,_font_i_les_Aren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734" y="1457713"/>
            <a:ext cx="4477385" cy="3358039"/>
          </a:xfrm>
          <a:prstGeom prst="rect">
            <a:avLst/>
          </a:prstGeom>
        </p:spPr>
      </p:pic>
      <p:pic>
        <p:nvPicPr>
          <p:cNvPr id="8" name="Imagen 7" descr="Captura de pantalla 2017-07-08 17.53.44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1"/>
          <a:stretch/>
        </p:blipFill>
        <p:spPr>
          <a:xfrm>
            <a:off x="4664157" y="2944295"/>
            <a:ext cx="4866624" cy="3259413"/>
          </a:xfrm>
          <a:prstGeom prst="rect">
            <a:avLst/>
          </a:prstGeom>
        </p:spPr>
      </p:pic>
      <p:pic>
        <p:nvPicPr>
          <p:cNvPr id="9" name="Imagen 8" descr="Captura de pantalla 2017-07-08 17.56.19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5"/>
          <a:stretch/>
        </p:blipFill>
        <p:spPr>
          <a:xfrm>
            <a:off x="1138678" y="4527094"/>
            <a:ext cx="3600855" cy="1820942"/>
          </a:xfrm>
          <a:prstGeom prst="rect">
            <a:avLst/>
          </a:prstGeom>
        </p:spPr>
      </p:pic>
      <p:pic>
        <p:nvPicPr>
          <p:cNvPr id="10" name="Imagen 9" descr="Captura de pantalla 2017-07-08 17.57.08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9533" y="1664584"/>
            <a:ext cx="3784654" cy="1579080"/>
          </a:xfrm>
          <a:prstGeom prst="rect">
            <a:avLst/>
          </a:prstGeom>
        </p:spPr>
      </p:pic>
      <p:pic>
        <p:nvPicPr>
          <p:cNvPr id="11" name="Imagen 10" descr="4estrellas.jp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31" t="39397" r="9583" b="39087"/>
          <a:stretch/>
        </p:blipFill>
        <p:spPr>
          <a:xfrm>
            <a:off x="8293283" y="885214"/>
            <a:ext cx="1077550" cy="294282"/>
          </a:xfrm>
          <a:prstGeom prst="rect">
            <a:avLst/>
          </a:prstGeom>
        </p:spPr>
      </p:pic>
      <p:sp>
        <p:nvSpPr>
          <p:cNvPr id="12" name="Marcador de pie de página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ADCHEM 2021 - Barcelona</a:t>
            </a:r>
            <a:endParaRPr lang="en-GB"/>
          </a:p>
        </p:txBody>
      </p:sp>
      <p:sp>
        <p:nvSpPr>
          <p:cNvPr id="13" name="Marcador de número de diapositiva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4380D-2BCF-274D-AE31-5EE4ECFAEB03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19594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Plaza </a:t>
            </a:r>
            <a:r>
              <a:rPr lang="es-ES" dirty="0" err="1"/>
              <a:t>Catalonia</a:t>
            </a:r>
            <a:r>
              <a:rPr lang="es-ES" dirty="0"/>
              <a:t> </a:t>
            </a:r>
            <a:r>
              <a:rPr lang="es-ES" dirty="0" smtClean="0"/>
              <a:t>Hotel </a:t>
            </a:r>
            <a:r>
              <a:rPr lang="es-ES" dirty="0" err="1" smtClean="0"/>
              <a:t>facilities</a:t>
            </a:r>
            <a:endParaRPr lang="es-ES" dirty="0"/>
          </a:p>
        </p:txBody>
      </p:sp>
      <p:pic>
        <p:nvPicPr>
          <p:cNvPr id="4" name="Imagen 3" descr="Captura de pantalla 2017-07-08 17.53.3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6725" y="3979174"/>
            <a:ext cx="2711561" cy="2349618"/>
          </a:xfrm>
          <a:prstGeom prst="rect">
            <a:avLst/>
          </a:prstGeom>
        </p:spPr>
      </p:pic>
      <p:sp>
        <p:nvSpPr>
          <p:cNvPr id="5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347 </a:t>
            </a:r>
            <a:r>
              <a:rPr lang="en-US" sz="2400" dirty="0"/>
              <a:t>rooms and </a:t>
            </a:r>
            <a:r>
              <a:rPr lang="en-US" sz="2400" dirty="0" smtClean="0"/>
              <a:t>9 fully-equipped </a:t>
            </a:r>
            <a:r>
              <a:rPr lang="en-US" sz="2400" dirty="0"/>
              <a:t>suites</a:t>
            </a:r>
          </a:p>
          <a:p>
            <a:r>
              <a:rPr lang="en-US" sz="2400" dirty="0" smtClean="0"/>
              <a:t>13 </a:t>
            </a:r>
            <a:r>
              <a:rPr lang="en-US" sz="2400" dirty="0"/>
              <a:t>meeting rooms</a:t>
            </a:r>
          </a:p>
          <a:p>
            <a:r>
              <a:rPr lang="en-US" sz="2400" dirty="0"/>
              <a:t>Other Facilities: swimming pool with panoramic views to the city, solarium terrace with hammocks, gym, spa with beauty </a:t>
            </a:r>
            <a:r>
              <a:rPr lang="en-US" sz="2400" dirty="0" err="1"/>
              <a:t>centre</a:t>
            </a:r>
            <a:r>
              <a:rPr lang="en-US" sz="2400" dirty="0"/>
              <a:t>, massage service, private parking, </a:t>
            </a:r>
            <a:r>
              <a:rPr lang="en-US" sz="2400" dirty="0" smtClean="0"/>
              <a:t>free </a:t>
            </a:r>
            <a:r>
              <a:rPr lang="en-US" sz="2400" dirty="0" err="1"/>
              <a:t>wifi</a:t>
            </a:r>
            <a:r>
              <a:rPr lang="en-US" sz="2400" dirty="0"/>
              <a:t>, bar, room Service 24h, online press</a:t>
            </a:r>
          </a:p>
        </p:txBody>
      </p:sp>
      <p:graphicFrame>
        <p:nvGraphicFramePr>
          <p:cNvPr id="6" name="Group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6938839"/>
              </p:ext>
            </p:extLst>
          </p:nvPr>
        </p:nvGraphicFramePr>
        <p:xfrm>
          <a:off x="913993" y="4442619"/>
          <a:ext cx="5849971" cy="1112838"/>
        </p:xfrm>
        <a:graphic>
          <a:graphicData uri="http://schemas.openxmlformats.org/drawingml/2006/table">
            <a:tbl>
              <a:tblPr/>
              <a:tblGrid>
                <a:gridCol w="3016198"/>
                <a:gridCol w="2833773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charset="0"/>
                          <a:ea typeface="ＭＳ Ｐゴシック" charset="0"/>
                        </a:rPr>
                        <a:t>Rooms</a:t>
                      </a: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charset="0"/>
                          <a:ea typeface="ＭＳ Ｐゴシック" charset="0"/>
                        </a:rPr>
                        <a:t>€/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charset="0"/>
                          <a:ea typeface="ＭＳ Ｐゴシック" charset="0"/>
                        </a:rPr>
                        <a:t>day* </a:t>
                      </a: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charset="0"/>
                          <a:ea typeface="ＭＳ Ｐゴシック" charset="0"/>
                        </a:rPr>
                        <a:t>(without 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charset="0"/>
                          <a:ea typeface="ＭＳ Ｐゴシック" charset="0"/>
                        </a:rPr>
                        <a:t>tax)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charset="0"/>
                        <a:ea typeface="ＭＳ Ｐゴシック" charset="0"/>
                      </a:endParaRPr>
                    </a:p>
                  </a:txBody>
                  <a:tcPr marL="99060" marR="990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Double Room</a:t>
                      </a:r>
                    </a:p>
                  </a:txBody>
                  <a:tcPr marL="48154" marR="48154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s-E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200</a:t>
                      </a:r>
                      <a:endParaRPr kumimoji="0" lang="es-E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charset="0"/>
                        <a:ea typeface="ＭＳ Ｐゴシック" charset="0"/>
                        <a:cs typeface="Times New Roman" charset="0"/>
                      </a:endParaRPr>
                    </a:p>
                  </a:txBody>
                  <a:tcPr marL="48154" marR="48154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s-E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2D2D8A"/>
                          </a:solidFill>
                          <a:effectLst>
                            <a:outerShdw blurRad="38100" dist="38100" dir="2700000" algn="tl">
                              <a:srgbClr val="DDDDDD"/>
                            </a:outerShdw>
                          </a:effectLst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Individual Room</a:t>
                      </a:r>
                    </a:p>
                  </a:txBody>
                  <a:tcPr marL="48154" marR="48154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s-E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>
                            <a:outerShdw blurRad="38100" dist="38100" dir="2700000" algn="tl">
                              <a:srgbClr val="DDDDDD"/>
                            </a:outerShdw>
                          </a:effectLst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160</a:t>
                      </a:r>
                      <a:endParaRPr kumimoji="0" lang="es-E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DDDDDD"/>
                          </a:outerShdw>
                        </a:effectLst>
                        <a:latin typeface="Times New Roman" charset="0"/>
                        <a:ea typeface="ＭＳ Ｐゴシック" charset="0"/>
                        <a:cs typeface="Times New Roman" charset="0"/>
                      </a:endParaRPr>
                    </a:p>
                  </a:txBody>
                  <a:tcPr marL="48154" marR="48154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  <p:sp>
        <p:nvSpPr>
          <p:cNvPr id="7" name="CuadroTexto 6"/>
          <p:cNvSpPr txBox="1"/>
          <p:nvPr/>
        </p:nvSpPr>
        <p:spPr>
          <a:xfrm>
            <a:off x="913993" y="5686535"/>
            <a:ext cx="1172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*</a:t>
            </a:r>
            <a:r>
              <a:rPr lang="es-ES" dirty="0" err="1" smtClean="0"/>
              <a:t>July</a:t>
            </a:r>
            <a:r>
              <a:rPr lang="es-ES" dirty="0" smtClean="0"/>
              <a:t> 2017</a:t>
            </a:r>
            <a:endParaRPr lang="es-ES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ADCHEM 2021 - Barcelona</a:t>
            </a:r>
            <a:endParaRPr lang="en-GB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4380D-2BCF-274D-AE31-5EE4ECFAEB03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13546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Meeting </a:t>
            </a:r>
            <a:r>
              <a:rPr lang="es-ES" dirty="0" err="1"/>
              <a:t>room</a:t>
            </a:r>
            <a:r>
              <a:rPr lang="es-ES" dirty="0"/>
              <a:t> </a:t>
            </a:r>
            <a:r>
              <a:rPr lang="es-ES" dirty="0" err="1"/>
              <a:t>features</a:t>
            </a:r>
            <a:endParaRPr lang="es-ES" dirty="0"/>
          </a:p>
        </p:txBody>
      </p:sp>
      <p:pic>
        <p:nvPicPr>
          <p:cNvPr id="4" name="Imagen 3" descr="Captura de pantalla 2017-07-08 18.22.0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739" y="1597233"/>
            <a:ext cx="4760423" cy="4875891"/>
          </a:xfrm>
          <a:prstGeom prst="rect">
            <a:avLst/>
          </a:prstGeom>
        </p:spPr>
      </p:pic>
      <p:grpSp>
        <p:nvGrpSpPr>
          <p:cNvPr id="10" name="Agrupar 9"/>
          <p:cNvGrpSpPr/>
          <p:nvPr/>
        </p:nvGrpSpPr>
        <p:grpSpPr>
          <a:xfrm>
            <a:off x="5873934" y="2883420"/>
            <a:ext cx="3381473" cy="3562177"/>
            <a:chOff x="6474919" y="3114348"/>
            <a:chExt cx="3381473" cy="3562177"/>
          </a:xfrm>
        </p:grpSpPr>
        <p:pic>
          <p:nvPicPr>
            <p:cNvPr id="5" name="Imagen 4" descr="Captura de pantalla 2017-07-08 18.23.2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42266" y="3114348"/>
              <a:ext cx="3142452" cy="3037813"/>
            </a:xfrm>
            <a:prstGeom prst="rect">
              <a:avLst/>
            </a:prstGeom>
          </p:spPr>
        </p:pic>
        <p:grpSp>
          <p:nvGrpSpPr>
            <p:cNvPr id="9" name="Agrupar 8"/>
            <p:cNvGrpSpPr/>
            <p:nvPr/>
          </p:nvGrpSpPr>
          <p:grpSpPr>
            <a:xfrm>
              <a:off x="6474919" y="6152161"/>
              <a:ext cx="3381473" cy="524364"/>
              <a:chOff x="6388330" y="6017453"/>
              <a:chExt cx="3469524" cy="524364"/>
            </a:xfrm>
          </p:grpSpPr>
          <p:pic>
            <p:nvPicPr>
              <p:cNvPr id="6" name="Imagen 5" descr="Captura de pantalla 2017-07-08 18.24.47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42266" y="6017453"/>
                <a:ext cx="3142452" cy="361858"/>
              </a:xfrm>
              <a:prstGeom prst="rect">
                <a:avLst/>
              </a:prstGeom>
            </p:spPr>
          </p:pic>
          <p:sp>
            <p:nvSpPr>
              <p:cNvPr id="8" name="CuadroTexto 7"/>
              <p:cNvSpPr txBox="1"/>
              <p:nvPr/>
            </p:nvSpPr>
            <p:spPr>
              <a:xfrm>
                <a:off x="6388330" y="6287901"/>
                <a:ext cx="3469524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 smtClean="0"/>
                  <a:t>Cocktail   Banquet      U          School      Theatre      Imperial  </a:t>
                </a:r>
                <a:endParaRPr lang="en-GB" sz="1050" dirty="0"/>
              </a:p>
            </p:txBody>
          </p:sp>
        </p:grpSp>
      </p:grpSp>
      <p:pic>
        <p:nvPicPr>
          <p:cNvPr id="11" name="Imagen 10" descr="Captura de pantalla 2017-07-08 18.29.39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758" y="1558747"/>
            <a:ext cx="1892269" cy="1183492"/>
          </a:xfrm>
          <a:prstGeom prst="rect">
            <a:avLst/>
          </a:prstGeom>
        </p:spPr>
      </p:pic>
      <p:pic>
        <p:nvPicPr>
          <p:cNvPr id="12" name="Imagen 11" descr="Captura de pantalla 2017-07-08 18.30.10.png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8993" y="1558747"/>
            <a:ext cx="1908000" cy="1188000"/>
          </a:xfrm>
          <a:prstGeom prst="rect">
            <a:avLst/>
          </a:prstGeom>
        </p:spPr>
      </p:pic>
      <p:pic>
        <p:nvPicPr>
          <p:cNvPr id="13" name="Imagen 12" descr="Captura de pantalla 2017-07-08 18.29.59.png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5406" y="1558747"/>
            <a:ext cx="1908000" cy="1188000"/>
          </a:xfrm>
          <a:prstGeom prst="rect">
            <a:avLst/>
          </a:prstGeom>
        </p:spPr>
      </p:pic>
      <p:sp>
        <p:nvSpPr>
          <p:cNvPr id="14" name="Marcador de pie de página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ADCHEM 2021 - Barcelona</a:t>
            </a:r>
            <a:endParaRPr lang="en-GB"/>
          </a:p>
        </p:txBody>
      </p:sp>
      <p:sp>
        <p:nvSpPr>
          <p:cNvPr id="15" name="Marcador de número de diapositiva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4380D-2BCF-274D-AE31-5EE4ECFAEB03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12718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Conference</a:t>
            </a:r>
            <a:r>
              <a:rPr lang="es-ES" dirty="0" smtClean="0"/>
              <a:t> </a:t>
            </a:r>
            <a:r>
              <a:rPr lang="es-ES" dirty="0" err="1"/>
              <a:t>r</a:t>
            </a:r>
            <a:r>
              <a:rPr lang="es-ES" dirty="0" err="1" smtClean="0"/>
              <a:t>egistration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81037" y="1825625"/>
            <a:ext cx="8901458" cy="4351338"/>
          </a:xfrm>
        </p:spPr>
        <p:txBody>
          <a:bodyPr/>
          <a:lstStyle/>
          <a:p>
            <a:r>
              <a:rPr lang="en-GB" dirty="0" smtClean="0"/>
              <a:t>Tentative prices (in Euro)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r>
              <a:rPr lang="en-GB" dirty="0" smtClean="0"/>
              <a:t>Includes banquet, </a:t>
            </a:r>
            <a:r>
              <a:rPr lang="en-GB" dirty="0" err="1" smtClean="0"/>
              <a:t>luches</a:t>
            </a:r>
            <a:r>
              <a:rPr lang="en-GB" dirty="0" smtClean="0"/>
              <a:t>, coffee breaks, electronic </a:t>
            </a:r>
            <a:r>
              <a:rPr lang="en-GB" dirty="0" smtClean="0"/>
              <a:t>proceedings</a:t>
            </a:r>
          </a:p>
          <a:p>
            <a:r>
              <a:rPr lang="en-GB" dirty="0" smtClean="0"/>
              <a:t>Would approach companies for sponsorship of opening reception and/or banquet</a:t>
            </a:r>
            <a:endParaRPr lang="en-GB" dirty="0" smtClean="0"/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7946945"/>
              </p:ext>
            </p:extLst>
          </p:nvPr>
        </p:nvGraphicFramePr>
        <p:xfrm>
          <a:off x="1901145" y="2882631"/>
          <a:ext cx="66040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5351"/>
                <a:gridCol w="1306649"/>
                <a:gridCol w="1651000"/>
                <a:gridCol w="1651000"/>
              </a:tblGrid>
              <a:tr h="370840">
                <a:tc>
                  <a:txBody>
                    <a:bodyPr/>
                    <a:lstStyle/>
                    <a:p>
                      <a:r>
                        <a:rPr lang="es-ES" dirty="0" err="1" smtClean="0">
                          <a:latin typeface="Verdana"/>
                          <a:cs typeface="Verdana"/>
                        </a:rPr>
                        <a:t>Registration</a:t>
                      </a:r>
                      <a:endParaRPr lang="es-ES" dirty="0">
                        <a:latin typeface="Verdana"/>
                        <a:cs typeface="Verdan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err="1" smtClean="0">
                          <a:latin typeface="Verdana"/>
                          <a:cs typeface="Verdana"/>
                        </a:rPr>
                        <a:t>Early</a:t>
                      </a:r>
                      <a:endParaRPr lang="es-ES" dirty="0">
                        <a:latin typeface="Verdana"/>
                        <a:cs typeface="Verdan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>
                          <a:latin typeface="Verdana"/>
                          <a:cs typeface="Verdana"/>
                        </a:rPr>
                        <a:t>Late</a:t>
                      </a:r>
                      <a:endParaRPr lang="es-ES" dirty="0">
                        <a:latin typeface="Verdana"/>
                        <a:cs typeface="Verdan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>
                          <a:latin typeface="Verdana"/>
                          <a:cs typeface="Verdana"/>
                        </a:rPr>
                        <a:t>No. </a:t>
                      </a:r>
                      <a:r>
                        <a:rPr lang="es-ES" dirty="0" err="1" smtClean="0">
                          <a:latin typeface="Verdana"/>
                          <a:cs typeface="Verdana"/>
                        </a:rPr>
                        <a:t>papers</a:t>
                      </a:r>
                      <a:endParaRPr lang="es-ES" dirty="0">
                        <a:latin typeface="Verdana"/>
                        <a:cs typeface="Verdan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 smtClean="0">
                          <a:latin typeface="Verdana"/>
                          <a:cs typeface="Verdana"/>
                        </a:rPr>
                        <a:t>Regular</a:t>
                      </a:r>
                      <a:endParaRPr lang="es-ES" dirty="0">
                        <a:latin typeface="Verdana"/>
                        <a:cs typeface="Verdan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>
                          <a:latin typeface="Verdana"/>
                          <a:cs typeface="Verdana"/>
                        </a:rPr>
                        <a:t>700</a:t>
                      </a:r>
                      <a:endParaRPr lang="es-ES" dirty="0">
                        <a:latin typeface="Verdana"/>
                        <a:cs typeface="Verdan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>
                          <a:latin typeface="Verdana"/>
                          <a:cs typeface="Verdana"/>
                        </a:rPr>
                        <a:t>800</a:t>
                      </a:r>
                      <a:endParaRPr lang="es-ES" dirty="0">
                        <a:latin typeface="Verdana"/>
                        <a:cs typeface="Verdan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>
                          <a:latin typeface="Verdana"/>
                          <a:cs typeface="Verdana"/>
                        </a:rPr>
                        <a:t>2</a:t>
                      </a:r>
                      <a:endParaRPr lang="es-ES" dirty="0">
                        <a:latin typeface="Verdana"/>
                        <a:cs typeface="Verdan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 err="1" smtClean="0">
                          <a:latin typeface="Verdana"/>
                          <a:cs typeface="Verdana"/>
                        </a:rPr>
                        <a:t>Student</a:t>
                      </a:r>
                      <a:endParaRPr lang="es-ES" dirty="0">
                        <a:latin typeface="Verdana"/>
                        <a:cs typeface="Verdan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>
                          <a:latin typeface="Verdana"/>
                          <a:cs typeface="Verdana"/>
                        </a:rPr>
                        <a:t>500</a:t>
                      </a:r>
                      <a:endParaRPr lang="es-ES" dirty="0">
                        <a:latin typeface="Verdana"/>
                        <a:cs typeface="Verdan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>
                          <a:latin typeface="Verdana"/>
                          <a:cs typeface="Verdana"/>
                        </a:rPr>
                        <a:t>600</a:t>
                      </a:r>
                      <a:endParaRPr lang="es-ES" dirty="0">
                        <a:latin typeface="Verdana"/>
                        <a:cs typeface="Verdan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>
                          <a:latin typeface="Verdana"/>
                          <a:cs typeface="Verdana"/>
                        </a:rPr>
                        <a:t>1</a:t>
                      </a:r>
                      <a:endParaRPr lang="es-ES" dirty="0">
                        <a:latin typeface="Verdana"/>
                        <a:cs typeface="Verdana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ADCHEM 2021 - Barcelona</a:t>
            </a:r>
            <a:endParaRPr lang="en-GB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4380D-2BCF-274D-AE31-5EE4ECFAEB03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30994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Post-</a:t>
            </a:r>
            <a:r>
              <a:rPr lang="es-ES" dirty="0" err="1" smtClean="0"/>
              <a:t>conference</a:t>
            </a:r>
            <a:r>
              <a:rPr lang="es-ES" dirty="0" smtClean="0"/>
              <a:t> </a:t>
            </a:r>
            <a:r>
              <a:rPr lang="es-ES" dirty="0" err="1" smtClean="0"/>
              <a:t>publications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767626" y="2585755"/>
            <a:ext cx="4225661" cy="2687040"/>
          </a:xfrm>
        </p:spPr>
        <p:txBody>
          <a:bodyPr/>
          <a:lstStyle/>
          <a:p>
            <a:pPr marL="0" indent="0">
              <a:buNone/>
            </a:pPr>
            <a:r>
              <a:rPr lang="es-ES" dirty="0" err="1" smtClean="0"/>
              <a:t>Special</a:t>
            </a:r>
            <a:r>
              <a:rPr lang="es-ES" dirty="0" smtClean="0"/>
              <a:t> </a:t>
            </a:r>
            <a:r>
              <a:rPr lang="es-ES" dirty="0" err="1" smtClean="0"/>
              <a:t>Issue</a:t>
            </a:r>
            <a:r>
              <a:rPr lang="es-ES" dirty="0" smtClean="0"/>
              <a:t> in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</a:p>
          <a:p>
            <a:pPr marL="0" indent="0">
              <a:buNone/>
            </a:pPr>
            <a:r>
              <a:rPr lang="es-ES" b="1" dirty="0" err="1" smtClean="0"/>
              <a:t>Journal</a:t>
            </a:r>
            <a:r>
              <a:rPr lang="es-ES" b="1" dirty="0" smtClean="0"/>
              <a:t> </a:t>
            </a:r>
            <a:r>
              <a:rPr lang="es-ES" b="1" dirty="0" smtClean="0"/>
              <a:t>of </a:t>
            </a:r>
            <a:r>
              <a:rPr lang="es-ES" b="1" dirty="0" err="1" smtClean="0"/>
              <a:t>Process</a:t>
            </a:r>
            <a:r>
              <a:rPr lang="es-ES" b="1" dirty="0" smtClean="0"/>
              <a:t> </a:t>
            </a:r>
            <a:r>
              <a:rPr lang="es-ES" b="1" dirty="0" smtClean="0"/>
              <a:t>Control</a:t>
            </a:r>
            <a:r>
              <a:rPr lang="es-ES" dirty="0" smtClean="0"/>
              <a:t> </a:t>
            </a:r>
          </a:p>
          <a:p>
            <a:pPr marL="0" indent="0">
              <a:buNone/>
            </a:pPr>
            <a:r>
              <a:rPr lang="es-ES" dirty="0" smtClean="0"/>
              <a:t>(</a:t>
            </a:r>
            <a:r>
              <a:rPr lang="es-ES" dirty="0" err="1" smtClean="0"/>
              <a:t>pending</a:t>
            </a:r>
            <a:r>
              <a:rPr lang="es-ES" dirty="0" smtClean="0"/>
              <a:t> EIC </a:t>
            </a:r>
            <a:r>
              <a:rPr lang="es-ES" dirty="0" err="1" smtClean="0"/>
              <a:t>approval</a:t>
            </a:r>
            <a:r>
              <a:rPr lang="es-ES" dirty="0" smtClean="0"/>
              <a:t>)</a:t>
            </a:r>
            <a:endParaRPr lang="es-ES" dirty="0" smtClean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ADCHEM 2021 - Barcelona</a:t>
            </a:r>
            <a:endParaRPr lang="en-GB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4380D-2BCF-274D-AE31-5EE4ECFAEB03}" type="slidenum">
              <a:rPr lang="en-GB" smtClean="0"/>
              <a:t>26</a:t>
            </a:fld>
            <a:endParaRPr lang="en-GB"/>
          </a:p>
        </p:txBody>
      </p:sp>
      <p:pic>
        <p:nvPicPr>
          <p:cNvPr id="6" name="Imagen 5" descr="PDC_IFAC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5337">
            <a:off x="5594510" y="1950621"/>
            <a:ext cx="3010854" cy="38963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061668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aptura de pantalla 2017-07-08 16.48.0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5893"/>
            <a:ext cx="9906000" cy="5379065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5782208" y="5763510"/>
            <a:ext cx="4001910" cy="869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7000"/>
              </a:lnSpc>
              <a:defRPr/>
            </a:pPr>
            <a:r>
              <a:rPr lang="en-GB" sz="2000" b="1" u="sng" dirty="0" smtClean="0">
                <a:solidFill>
                  <a:srgbClr val="000000"/>
                </a:solidFill>
              </a:rPr>
              <a:t>Carlos </a:t>
            </a:r>
            <a:r>
              <a:rPr lang="en-GB" sz="2000" b="1" u="sng" dirty="0" err="1">
                <a:solidFill>
                  <a:srgbClr val="000000"/>
                </a:solidFill>
              </a:rPr>
              <a:t>O</a:t>
            </a:r>
            <a:r>
              <a:rPr lang="en-GB" sz="2000" b="1" u="sng" dirty="0" err="1"/>
              <a:t>campo</a:t>
            </a:r>
            <a:r>
              <a:rPr lang="en-GB" sz="2000" b="1" u="sng" dirty="0"/>
              <a:t>-Martinez</a:t>
            </a:r>
          </a:p>
          <a:p>
            <a:pPr algn="r">
              <a:lnSpc>
                <a:spcPct val="97000"/>
              </a:lnSpc>
              <a:defRPr/>
            </a:pPr>
            <a:r>
              <a:rPr lang="en-GB" sz="1600" dirty="0">
                <a:hlinkClick r:id="rId3"/>
              </a:rPr>
              <a:t>cocampo@</a:t>
            </a:r>
            <a:r>
              <a:rPr lang="en-GB" sz="1600" dirty="0" smtClean="0">
                <a:hlinkClick r:id="rId3"/>
              </a:rPr>
              <a:t>iri.upc.edu</a:t>
            </a:r>
            <a:endParaRPr lang="en-GB" sz="1600" dirty="0"/>
          </a:p>
          <a:p>
            <a:pPr algn="r">
              <a:lnSpc>
                <a:spcPct val="97000"/>
              </a:lnSpc>
              <a:defRPr/>
            </a:pPr>
            <a:r>
              <a:rPr lang="en-GB" sz="1600" dirty="0"/>
              <a:t>http://</a:t>
            </a:r>
            <a:r>
              <a:rPr lang="en-GB" sz="1600" dirty="0" err="1"/>
              <a:t>www.iri.upc.edu</a:t>
            </a:r>
            <a:r>
              <a:rPr lang="en-GB" sz="1600" dirty="0"/>
              <a:t>/people/</a:t>
            </a:r>
            <a:r>
              <a:rPr lang="en-GB" sz="1600" dirty="0" err="1" smtClean="0"/>
              <a:t>cocampo</a:t>
            </a:r>
            <a:endParaRPr lang="en-GB" sz="1600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398" y="5763510"/>
            <a:ext cx="923778" cy="923778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5"/>
          <a:srcRect l="14979" t="7690" r="3030" b="35072"/>
          <a:stretch/>
        </p:blipFill>
        <p:spPr>
          <a:xfrm>
            <a:off x="7981804" y="5066132"/>
            <a:ext cx="1924196" cy="538826"/>
          </a:xfrm>
          <a:prstGeom prst="rect">
            <a:avLst/>
          </a:prstGeom>
        </p:spPr>
      </p:pic>
      <p:sp>
        <p:nvSpPr>
          <p:cNvPr id="8" name="Rectángulo 7"/>
          <p:cNvSpPr/>
          <p:nvPr/>
        </p:nvSpPr>
        <p:spPr>
          <a:xfrm>
            <a:off x="2986412" y="4966214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GB" b="1" dirty="0">
                <a:solidFill>
                  <a:schemeClr val="bg1"/>
                </a:solidFill>
              </a:rPr>
              <a:t>International Symposium on Advanced Control of Chemical Processes (ADCHEM)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322586" y="654288"/>
            <a:ext cx="39934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4000" dirty="0" err="1" smtClean="0">
                <a:latin typeface="SignPainter-HouseScript"/>
                <a:cs typeface="SignPainter-HouseScript"/>
              </a:rPr>
              <a:t>See</a:t>
            </a:r>
            <a:r>
              <a:rPr lang="es-ES" sz="4000" dirty="0" smtClean="0">
                <a:latin typeface="SignPainter-HouseScript"/>
                <a:cs typeface="SignPainter-HouseScript"/>
              </a:rPr>
              <a:t> </a:t>
            </a:r>
            <a:r>
              <a:rPr lang="es-ES" sz="4000" dirty="0" err="1" smtClean="0">
                <a:latin typeface="SignPainter-HouseScript"/>
                <a:cs typeface="SignPainter-HouseScript"/>
              </a:rPr>
              <a:t>you</a:t>
            </a:r>
            <a:r>
              <a:rPr lang="es-ES" sz="4000" dirty="0" smtClean="0">
                <a:latin typeface="SignPainter-HouseScript"/>
                <a:cs typeface="SignPainter-HouseScript"/>
              </a:rPr>
              <a:t> in Barcelona!!</a:t>
            </a:r>
            <a:endParaRPr lang="es-ES" sz="4000" dirty="0">
              <a:latin typeface="SignPainter-HouseScript"/>
              <a:cs typeface="SignPainter-HouseScript"/>
            </a:endParaRPr>
          </a:p>
        </p:txBody>
      </p:sp>
    </p:spTree>
    <p:extLst>
      <p:ext uri="{BB962C8B-B14F-4D97-AF65-F5344CB8AC3E}">
        <p14:creationId xmlns:p14="http://schemas.microsoft.com/office/powerpoint/2010/main" val="33604043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General Organization</a:t>
            </a:r>
            <a:endParaRPr lang="en-GB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81038" y="2044778"/>
            <a:ext cx="7646803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dirty="0" err="1" smtClean="0"/>
              <a:t>Universitat</a:t>
            </a:r>
            <a:r>
              <a:rPr lang="en-GB" dirty="0" smtClean="0"/>
              <a:t> </a:t>
            </a:r>
            <a:r>
              <a:rPr lang="en-GB" dirty="0" err="1" smtClean="0"/>
              <a:t>Politècnica</a:t>
            </a:r>
            <a:r>
              <a:rPr lang="en-GB" dirty="0" smtClean="0"/>
              <a:t> de </a:t>
            </a:r>
            <a:r>
              <a:rPr lang="en-GB" dirty="0" err="1" smtClean="0"/>
              <a:t>Catalunya</a:t>
            </a:r>
            <a:r>
              <a:rPr lang="en-GB" dirty="0" smtClean="0"/>
              <a:t> </a:t>
            </a:r>
            <a:r>
              <a:rPr lang="mr-IN" dirty="0" smtClean="0"/>
              <a:t>–</a:t>
            </a:r>
            <a:r>
              <a:rPr lang="en-GB" dirty="0" smtClean="0"/>
              <a:t> </a:t>
            </a:r>
            <a:r>
              <a:rPr lang="en-GB" dirty="0" err="1" smtClean="0"/>
              <a:t>BarcelonaTech</a:t>
            </a:r>
            <a:endParaRPr lang="en-GB" dirty="0" smtClean="0"/>
          </a:p>
          <a:p>
            <a:r>
              <a:rPr lang="en-GB" dirty="0" smtClean="0"/>
              <a:t>Automatic Control Department (ESAII)</a:t>
            </a:r>
          </a:p>
          <a:p>
            <a:r>
              <a:rPr lang="en-GB" dirty="0" smtClean="0"/>
              <a:t>Chemical Engineering Department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dirty="0" smtClean="0"/>
              <a:t>“Hopefully” supported by </a:t>
            </a:r>
          </a:p>
          <a:p>
            <a:r>
              <a:rPr lang="en-GB" i="1" dirty="0" err="1" smtClean="0"/>
              <a:t>Comité</a:t>
            </a:r>
            <a:r>
              <a:rPr lang="en-GB" i="1" dirty="0" smtClean="0"/>
              <a:t> </a:t>
            </a:r>
            <a:r>
              <a:rPr lang="en-GB" i="1" dirty="0" err="1" smtClean="0"/>
              <a:t>Español</a:t>
            </a:r>
            <a:r>
              <a:rPr lang="en-GB" i="1" dirty="0" smtClean="0"/>
              <a:t> de </a:t>
            </a:r>
            <a:r>
              <a:rPr lang="en-GB" i="1" dirty="0" err="1" smtClean="0"/>
              <a:t>Automática</a:t>
            </a:r>
            <a:r>
              <a:rPr lang="en-GB" dirty="0" smtClean="0"/>
              <a:t> (CEA), national member of IFAC</a:t>
            </a:r>
          </a:p>
          <a:p>
            <a:r>
              <a:rPr lang="en-GB" dirty="0" err="1" smtClean="0"/>
              <a:t>Sociedad</a:t>
            </a:r>
            <a:r>
              <a:rPr lang="en-GB" dirty="0" smtClean="0"/>
              <a:t> </a:t>
            </a:r>
            <a:r>
              <a:rPr lang="en-GB" dirty="0"/>
              <a:t>Española de </a:t>
            </a:r>
            <a:r>
              <a:rPr lang="en-GB" dirty="0" err="1"/>
              <a:t>Química</a:t>
            </a:r>
            <a:r>
              <a:rPr lang="en-GB" dirty="0"/>
              <a:t> Industrial e </a:t>
            </a:r>
            <a:r>
              <a:rPr lang="en-GB" dirty="0" err="1"/>
              <a:t>Ingeniería</a:t>
            </a:r>
            <a:r>
              <a:rPr lang="en-GB" dirty="0"/>
              <a:t> </a:t>
            </a:r>
            <a:r>
              <a:rPr lang="en-GB" dirty="0" err="1"/>
              <a:t>Química</a:t>
            </a:r>
            <a:r>
              <a:rPr lang="en-GB" dirty="0"/>
              <a:t> (SEQUI), national member of EFCE (European Federation of Chemical Engineering)</a:t>
            </a:r>
            <a:endParaRPr lang="en-GB" dirty="0" smtClean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6332" y="2044778"/>
            <a:ext cx="1169427" cy="116942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6245" y="4029993"/>
            <a:ext cx="831023" cy="934901"/>
          </a:xfrm>
          <a:prstGeom prst="rect">
            <a:avLst/>
          </a:prstGeom>
        </p:spPr>
      </p:pic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ADCHEM 2021 - Barcelona</a:t>
            </a:r>
            <a:endParaRPr lang="en-GB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4380D-2BCF-274D-AE31-5EE4ECFAEB03}" type="slidenum">
              <a:rPr lang="en-GB" smtClean="0"/>
              <a:t>3</a:t>
            </a:fld>
            <a:endParaRPr lang="en-GB"/>
          </a:p>
        </p:txBody>
      </p:sp>
      <p:pic>
        <p:nvPicPr>
          <p:cNvPr id="8" name="Imagen 7" descr="cabezera_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8" t="25281" r="75332" b="21596"/>
          <a:stretch/>
        </p:blipFill>
        <p:spPr>
          <a:xfrm>
            <a:off x="8466461" y="5323937"/>
            <a:ext cx="1159298" cy="439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806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About Barcelona</a:t>
            </a:r>
            <a:endParaRPr lang="en-GB" dirty="0"/>
          </a:p>
        </p:txBody>
      </p:sp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3363" y="4244713"/>
            <a:ext cx="2333625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4" descr="Mapa de las comunidades autónomas de España">
            <a:hlinkClick r:id="rId3" tooltip="Mapa de las comunidades autónomas de España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579301"/>
            <a:ext cx="3349625" cy="283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" name="Agrupar 17"/>
          <p:cNvGrpSpPr/>
          <p:nvPr/>
        </p:nvGrpSpPr>
        <p:grpSpPr>
          <a:xfrm>
            <a:off x="6329361" y="1625996"/>
            <a:ext cx="2441291" cy="2790167"/>
            <a:chOff x="6329361" y="1625996"/>
            <a:chExt cx="2441291" cy="2790167"/>
          </a:xfrm>
        </p:grpSpPr>
        <p:sp>
          <p:nvSpPr>
            <p:cNvPr id="7" name="Oval 15"/>
            <p:cNvSpPr>
              <a:spLocks noChangeArrowheads="1"/>
            </p:cNvSpPr>
            <p:nvPr/>
          </p:nvSpPr>
          <p:spPr bwMode="auto">
            <a:xfrm>
              <a:off x="7432390" y="1625996"/>
              <a:ext cx="1338262" cy="1152525"/>
            </a:xfrm>
            <a:prstGeom prst="ellipse">
              <a:avLst/>
            </a:prstGeom>
            <a:noFill/>
            <a:ln w="44450">
              <a:solidFill>
                <a:srgbClr val="33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>
                <a:defRPr sz="2400">
                  <a:solidFill>
                    <a:schemeClr val="bg1"/>
                  </a:solidFill>
                  <a:latin typeface="Bitstream Vera Sans" charset="0"/>
                  <a:ea typeface="ＭＳ Ｐゴシック" charset="-128"/>
                </a:defRPr>
              </a:lvl1pPr>
              <a:lvl2pPr marL="742950" indent="-285750" eaLnBrk="0">
                <a:defRPr sz="2400">
                  <a:solidFill>
                    <a:schemeClr val="bg1"/>
                  </a:solidFill>
                  <a:latin typeface="Bitstream Vera Sans" charset="0"/>
                  <a:ea typeface="ＭＳ Ｐゴシック" charset="-128"/>
                </a:defRPr>
              </a:lvl2pPr>
              <a:lvl3pPr marL="1143000" indent="-228600" eaLnBrk="0">
                <a:defRPr sz="2400">
                  <a:solidFill>
                    <a:schemeClr val="bg1"/>
                  </a:solidFill>
                  <a:latin typeface="Bitstream Vera Sans" charset="0"/>
                  <a:ea typeface="ＭＳ Ｐゴシック" charset="-128"/>
                </a:defRPr>
              </a:lvl3pPr>
              <a:lvl4pPr marL="1600200" indent="-228600" eaLnBrk="0">
                <a:defRPr sz="2400">
                  <a:solidFill>
                    <a:schemeClr val="bg1"/>
                  </a:solidFill>
                  <a:latin typeface="Bitstream Vera Sans" charset="0"/>
                  <a:ea typeface="ＭＳ Ｐゴシック" charset="-128"/>
                </a:defRPr>
              </a:lvl4pPr>
              <a:lvl5pPr marL="2057400" indent="-228600" eaLnBrk="0">
                <a:defRPr sz="2400">
                  <a:solidFill>
                    <a:schemeClr val="bg1"/>
                  </a:solidFill>
                  <a:latin typeface="Bitstream Vera Sans" charset="0"/>
                  <a:ea typeface="ＭＳ Ｐゴシック" charset="-128"/>
                </a:defRPr>
              </a:lvl5pPr>
              <a:lvl6pPr marL="2514600" indent="-228600" defTabSz="431800" eaLnBrk="0" fontAlgn="base" hangingPunct="0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charset="2"/>
                <a:defRPr sz="2400">
                  <a:solidFill>
                    <a:schemeClr val="bg1"/>
                  </a:solidFill>
                  <a:latin typeface="Bitstream Vera Sans" charset="0"/>
                  <a:ea typeface="ＭＳ Ｐゴシック" charset="-128"/>
                </a:defRPr>
              </a:lvl6pPr>
              <a:lvl7pPr marL="2971800" indent="-228600" defTabSz="431800" eaLnBrk="0" fontAlgn="base" hangingPunct="0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charset="2"/>
                <a:defRPr sz="2400">
                  <a:solidFill>
                    <a:schemeClr val="bg1"/>
                  </a:solidFill>
                  <a:latin typeface="Bitstream Vera Sans" charset="0"/>
                  <a:ea typeface="ＭＳ Ｐゴシック" charset="-128"/>
                </a:defRPr>
              </a:lvl7pPr>
              <a:lvl8pPr marL="3429000" indent="-228600" defTabSz="431800" eaLnBrk="0" fontAlgn="base" hangingPunct="0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charset="2"/>
                <a:defRPr sz="2400">
                  <a:solidFill>
                    <a:schemeClr val="bg1"/>
                  </a:solidFill>
                  <a:latin typeface="Bitstream Vera Sans" charset="0"/>
                  <a:ea typeface="ＭＳ Ｐゴシック" charset="-128"/>
                </a:defRPr>
              </a:lvl8pPr>
              <a:lvl9pPr marL="3886200" indent="-228600" defTabSz="431800" eaLnBrk="0" fontAlgn="base" hangingPunct="0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charset="2"/>
                <a:defRPr sz="2400">
                  <a:solidFill>
                    <a:schemeClr val="bg1"/>
                  </a:solidFill>
                  <a:latin typeface="Bitstream Vera Sans" charset="0"/>
                  <a:ea typeface="ＭＳ Ｐゴシック" charset="-128"/>
                </a:defRPr>
              </a:lvl9pPr>
            </a:lstStyle>
            <a:p>
              <a:pPr eaLnBrk="1"/>
              <a:endParaRPr lang="es-ES" altLang="x-none" sz="1800"/>
            </a:p>
          </p:txBody>
        </p:sp>
        <p:sp>
          <p:nvSpPr>
            <p:cNvPr id="8" name="Line 16"/>
            <p:cNvSpPr>
              <a:spLocks noChangeShapeType="1"/>
            </p:cNvSpPr>
            <p:nvPr/>
          </p:nvSpPr>
          <p:spPr bwMode="auto">
            <a:xfrm flipH="1">
              <a:off x="6329361" y="2778521"/>
              <a:ext cx="1767270" cy="1637642"/>
            </a:xfrm>
            <a:prstGeom prst="line">
              <a:avLst/>
            </a:prstGeom>
            <a:noFill/>
            <a:ln w="76200">
              <a:solidFill>
                <a:srgbClr val="3366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5900" y="5900476"/>
            <a:ext cx="576263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4457" y="1772511"/>
            <a:ext cx="3968235" cy="3441836"/>
          </a:xfrm>
          <a:prstGeom prst="rect">
            <a:avLst/>
          </a:prstGeom>
        </p:spPr>
      </p:pic>
      <p:grpSp>
        <p:nvGrpSpPr>
          <p:cNvPr id="20" name="Agrupar 19"/>
          <p:cNvGrpSpPr/>
          <p:nvPr/>
        </p:nvGrpSpPr>
        <p:grpSpPr>
          <a:xfrm>
            <a:off x="7610475" y="5059101"/>
            <a:ext cx="1614488" cy="1133475"/>
            <a:chOff x="7610475" y="5059101"/>
            <a:chExt cx="1614488" cy="1133475"/>
          </a:xfrm>
        </p:grpSpPr>
        <p:pic>
          <p:nvPicPr>
            <p:cNvPr id="4" name="Imagen 1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320" t="11220" r="6998" b="12415"/>
            <a:stretch>
              <a:fillRect/>
            </a:stretch>
          </p:blipFill>
          <p:spPr bwMode="auto">
            <a:xfrm>
              <a:off x="7610475" y="5059101"/>
              <a:ext cx="1614488" cy="1133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Rectángulo 10"/>
            <p:cNvSpPr/>
            <p:nvPr/>
          </p:nvSpPr>
          <p:spPr>
            <a:xfrm>
              <a:off x="7646988" y="5461690"/>
              <a:ext cx="1440160" cy="32829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buFont typeface="Wingdings" charset="0"/>
                <a:buNone/>
                <a:defRPr/>
              </a:pPr>
              <a:r>
                <a:rPr lang="es-ES_tradnl" sz="1600" b="1" dirty="0" err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ea typeface="ＭＳ Ｐゴシック" charset="0"/>
                  <a:cs typeface="ＭＳ Ｐゴシック" charset="0"/>
                </a:rPr>
                <a:t>Catalonia</a:t>
              </a:r>
              <a:endParaRPr lang="es-ES_tradnl" sz="1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ＭＳ Ｐゴシック" charset="0"/>
                <a:cs typeface="ＭＳ Ｐゴシック" charset="0"/>
              </a:endParaRPr>
            </a:p>
          </p:txBody>
        </p:sp>
      </p:grpSp>
      <p:grpSp>
        <p:nvGrpSpPr>
          <p:cNvPr id="17" name="Agrupar 16"/>
          <p:cNvGrpSpPr/>
          <p:nvPr/>
        </p:nvGrpSpPr>
        <p:grpSpPr>
          <a:xfrm>
            <a:off x="1115095" y="2778520"/>
            <a:ext cx="4478772" cy="2189590"/>
            <a:chOff x="1115095" y="2778520"/>
            <a:chExt cx="4478772" cy="2189590"/>
          </a:xfrm>
        </p:grpSpPr>
        <p:sp>
          <p:nvSpPr>
            <p:cNvPr id="12" name="Rectángulo redondeado 11"/>
            <p:cNvSpPr/>
            <p:nvPr/>
          </p:nvSpPr>
          <p:spPr>
            <a:xfrm>
              <a:off x="1115095" y="4155656"/>
              <a:ext cx="892720" cy="812454"/>
            </a:xfrm>
            <a:prstGeom prst="roundRect">
              <a:avLst/>
            </a:prstGeom>
            <a:noFill/>
            <a:ln w="38100" cmpd="sng">
              <a:solidFill>
                <a:srgbClr val="3366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3" name="Line 16"/>
            <p:cNvSpPr>
              <a:spLocks noChangeShapeType="1"/>
            </p:cNvSpPr>
            <p:nvPr/>
          </p:nvSpPr>
          <p:spPr bwMode="auto">
            <a:xfrm flipV="1">
              <a:off x="2007815" y="2778520"/>
              <a:ext cx="3586052" cy="1788031"/>
            </a:xfrm>
            <a:prstGeom prst="line">
              <a:avLst/>
            </a:prstGeom>
            <a:noFill/>
            <a:ln w="76200">
              <a:solidFill>
                <a:srgbClr val="3366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4" name="CuadroTexto 13"/>
          <p:cNvSpPr txBox="1"/>
          <p:nvPr/>
        </p:nvSpPr>
        <p:spPr>
          <a:xfrm>
            <a:off x="1802365" y="5638866"/>
            <a:ext cx="20196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 smtClean="0"/>
              <a:t>BARCELONA</a:t>
            </a:r>
            <a:endParaRPr lang="es-ES" sz="2800" b="1" dirty="0"/>
          </a:p>
        </p:txBody>
      </p:sp>
      <p:pic>
        <p:nvPicPr>
          <p:cNvPr id="15" name="Imagen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38" y="5638866"/>
            <a:ext cx="647930" cy="65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" name="Agrupar 18"/>
          <p:cNvGrpSpPr/>
          <p:nvPr/>
        </p:nvGrpSpPr>
        <p:grpSpPr>
          <a:xfrm>
            <a:off x="3932302" y="5461690"/>
            <a:ext cx="2931624" cy="438786"/>
            <a:chOff x="3932302" y="5461690"/>
            <a:chExt cx="2931624" cy="438786"/>
          </a:xfrm>
        </p:grpSpPr>
        <p:sp>
          <p:nvSpPr>
            <p:cNvPr id="3" name="Rectángulo redondeado 2"/>
            <p:cNvSpPr/>
            <p:nvPr/>
          </p:nvSpPr>
          <p:spPr>
            <a:xfrm>
              <a:off x="6565900" y="5461690"/>
              <a:ext cx="298026" cy="328295"/>
            </a:xfrm>
            <a:prstGeom prst="roundRect">
              <a:avLst/>
            </a:prstGeom>
            <a:noFill/>
            <a:ln w="38100" cmpd="sng">
              <a:solidFill>
                <a:srgbClr val="3366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6" name="Line 16"/>
            <p:cNvSpPr>
              <a:spLocks noChangeShapeType="1"/>
            </p:cNvSpPr>
            <p:nvPr/>
          </p:nvSpPr>
          <p:spPr bwMode="auto">
            <a:xfrm flipH="1">
              <a:off x="3932302" y="5638866"/>
              <a:ext cx="2633598" cy="261610"/>
            </a:xfrm>
            <a:prstGeom prst="line">
              <a:avLst/>
            </a:prstGeom>
            <a:noFill/>
            <a:ln w="76200">
              <a:solidFill>
                <a:srgbClr val="3366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21" name="Marcador de pie de página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ADCHEM 2021 - Barcelona</a:t>
            </a:r>
            <a:endParaRPr lang="en-GB"/>
          </a:p>
        </p:txBody>
      </p:sp>
      <p:sp>
        <p:nvSpPr>
          <p:cNvPr id="22" name="Marcador de número de diapositiva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4380D-2BCF-274D-AE31-5EE4ECFAEB03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78096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6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Barcelona</a:t>
            </a:r>
            <a:endParaRPr lang="en-GB" dirty="0"/>
          </a:p>
        </p:txBody>
      </p:sp>
      <p:pic>
        <p:nvPicPr>
          <p:cNvPr id="4" name="Imagen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33888">
            <a:off x="515941" y="1646682"/>
            <a:ext cx="3529012" cy="298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32"/>
          <a:stretch>
            <a:fillRect/>
          </a:stretch>
        </p:blipFill>
        <p:spPr bwMode="auto">
          <a:xfrm rot="537049">
            <a:off x="4776791" y="3264345"/>
            <a:ext cx="4759325" cy="273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549">
            <a:off x="1870078" y="3907282"/>
            <a:ext cx="3492500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5392">
            <a:off x="7070728" y="1457770"/>
            <a:ext cx="2663825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n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503" y="1254570"/>
            <a:ext cx="3167063" cy="214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ADCHEM 2021 - Barcelona</a:t>
            </a:r>
            <a:endParaRPr lang="en-GB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4380D-2BCF-274D-AE31-5EE4ECFAEB03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23001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aptura de pantalla 2017-07-08 13.54.56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19"/>
          <a:stretch/>
        </p:blipFill>
        <p:spPr>
          <a:xfrm>
            <a:off x="0" y="0"/>
            <a:ext cx="9906000" cy="6843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5306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Captura de pantalla 2017-07-08 13.56.4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3340847"/>
          </a:xfrm>
          <a:prstGeom prst="rect">
            <a:avLst/>
          </a:prstGeom>
        </p:spPr>
      </p:pic>
      <p:pic>
        <p:nvPicPr>
          <p:cNvPr id="3" name="Imagen 2" descr="Captura de pantalla 2017-07-08 13.57.1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9450" y="5145542"/>
            <a:ext cx="1896550" cy="1712458"/>
          </a:xfrm>
          <a:prstGeom prst="rect">
            <a:avLst/>
          </a:prstGeom>
        </p:spPr>
      </p:pic>
      <p:pic>
        <p:nvPicPr>
          <p:cNvPr id="4" name="Imagen 3" descr="Captura de pantalla 2017-07-08 13.57.27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9450" y="3340847"/>
            <a:ext cx="1896550" cy="1804695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1027255" y="4043593"/>
            <a:ext cx="585878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4000" dirty="0" err="1" smtClean="0">
                <a:latin typeface="Snell Roundhand"/>
                <a:cs typeface="Snell Roundhand"/>
              </a:rPr>
              <a:t>Tons</a:t>
            </a:r>
            <a:r>
              <a:rPr lang="es-ES" sz="4000" dirty="0" smtClean="0">
                <a:latin typeface="Snell Roundhand"/>
                <a:cs typeface="Snell Roundhand"/>
              </a:rPr>
              <a:t> of </a:t>
            </a:r>
            <a:r>
              <a:rPr lang="es-ES" sz="4000" dirty="0" err="1" smtClean="0">
                <a:latin typeface="Snell Roundhand"/>
                <a:cs typeface="Snell Roundhand"/>
              </a:rPr>
              <a:t>things</a:t>
            </a:r>
            <a:r>
              <a:rPr lang="es-ES" sz="4000" dirty="0" smtClean="0">
                <a:latin typeface="Snell Roundhand"/>
                <a:cs typeface="Snell Roundhand"/>
              </a:rPr>
              <a:t> </a:t>
            </a:r>
            <a:r>
              <a:rPr lang="es-ES" sz="4000" dirty="0" err="1" smtClean="0">
                <a:latin typeface="Snell Roundhand"/>
                <a:cs typeface="Snell Roundhand"/>
              </a:rPr>
              <a:t>to</a:t>
            </a:r>
            <a:r>
              <a:rPr lang="es-ES" sz="4000" dirty="0" smtClean="0">
                <a:latin typeface="Snell Roundhand"/>
                <a:cs typeface="Snell Roundhand"/>
              </a:rPr>
              <a:t> do</a:t>
            </a:r>
            <a:r>
              <a:rPr lang="mr-IN" sz="4000" dirty="0" smtClean="0">
                <a:latin typeface="Snell Roundhand"/>
                <a:cs typeface="Snell Roundhand"/>
              </a:rPr>
              <a:t>…</a:t>
            </a:r>
            <a:endParaRPr lang="es-ES_tradnl" sz="4000" dirty="0" smtClean="0">
              <a:latin typeface="Snell Roundhand"/>
              <a:cs typeface="Snell Roundhand"/>
            </a:endParaRPr>
          </a:p>
          <a:p>
            <a:r>
              <a:rPr lang="es-ES_tradnl" sz="4000" dirty="0" err="1" smtClean="0">
                <a:latin typeface="Snell Roundhand"/>
                <a:cs typeface="Snell Roundhand"/>
              </a:rPr>
              <a:t>Tons</a:t>
            </a:r>
            <a:r>
              <a:rPr lang="es-ES_tradnl" sz="4000" dirty="0" smtClean="0">
                <a:latin typeface="Snell Roundhand"/>
                <a:cs typeface="Snell Roundhand"/>
              </a:rPr>
              <a:t> of places </a:t>
            </a:r>
            <a:r>
              <a:rPr lang="es-ES_tradnl" sz="4000" dirty="0" err="1" smtClean="0">
                <a:latin typeface="Snell Roundhand"/>
                <a:cs typeface="Snell Roundhand"/>
              </a:rPr>
              <a:t>to</a:t>
            </a:r>
            <a:r>
              <a:rPr lang="es-ES_tradnl" sz="4000" dirty="0" smtClean="0">
                <a:latin typeface="Snell Roundhand"/>
                <a:cs typeface="Snell Roundhand"/>
              </a:rPr>
              <a:t> </a:t>
            </a:r>
            <a:r>
              <a:rPr lang="es-ES_tradnl" sz="4000" dirty="0" err="1" smtClean="0">
                <a:latin typeface="Snell Roundhand"/>
                <a:cs typeface="Snell Roundhand"/>
              </a:rPr>
              <a:t>see</a:t>
            </a:r>
            <a:r>
              <a:rPr lang="mr-IN" sz="4000" dirty="0" smtClean="0">
                <a:latin typeface="Snell Roundhand"/>
                <a:cs typeface="Snell Roundhand"/>
              </a:rPr>
              <a:t>…</a:t>
            </a:r>
            <a:endParaRPr lang="es-ES_tradnl" sz="4000" dirty="0" smtClean="0">
              <a:latin typeface="Snell Roundhand"/>
              <a:cs typeface="Snell Roundhand"/>
            </a:endParaRPr>
          </a:p>
          <a:p>
            <a:r>
              <a:rPr lang="es-ES_tradnl" sz="4000" dirty="0" err="1" smtClean="0">
                <a:latin typeface="Snell Roundhand"/>
                <a:cs typeface="Snell Roundhand"/>
              </a:rPr>
              <a:t>Tons</a:t>
            </a:r>
            <a:r>
              <a:rPr lang="es-ES_tradnl" sz="4000" dirty="0" smtClean="0">
                <a:latin typeface="Snell Roundhand"/>
                <a:cs typeface="Snell Roundhand"/>
              </a:rPr>
              <a:t> of </a:t>
            </a:r>
            <a:r>
              <a:rPr lang="es-ES_tradnl" sz="4000" dirty="0" err="1" smtClean="0">
                <a:latin typeface="Snell Roundhand"/>
                <a:cs typeface="Snell Roundhand"/>
              </a:rPr>
              <a:t>sensations</a:t>
            </a:r>
            <a:r>
              <a:rPr lang="es-ES_tradnl" sz="4000" dirty="0" smtClean="0">
                <a:latin typeface="Snell Roundhand"/>
                <a:cs typeface="Snell Roundhand"/>
              </a:rPr>
              <a:t> </a:t>
            </a:r>
            <a:r>
              <a:rPr lang="es-ES_tradnl" sz="4000" dirty="0" err="1" smtClean="0">
                <a:latin typeface="Snell Roundhand"/>
                <a:cs typeface="Snell Roundhand"/>
              </a:rPr>
              <a:t>to</a:t>
            </a:r>
            <a:r>
              <a:rPr lang="es-ES_tradnl" sz="4000" dirty="0" smtClean="0">
                <a:latin typeface="Snell Roundhand"/>
                <a:cs typeface="Snell Roundhand"/>
              </a:rPr>
              <a:t> </a:t>
            </a:r>
            <a:r>
              <a:rPr lang="es-ES_tradnl" sz="4000" dirty="0" err="1" smtClean="0">
                <a:latin typeface="Snell Roundhand"/>
                <a:cs typeface="Snell Roundhand"/>
              </a:rPr>
              <a:t>feel</a:t>
            </a:r>
            <a:r>
              <a:rPr lang="mr-IN" sz="4000" dirty="0" smtClean="0">
                <a:latin typeface="Snell Roundhand"/>
                <a:cs typeface="Snell Roundhand"/>
              </a:rPr>
              <a:t>…</a:t>
            </a:r>
            <a:endParaRPr lang="es-ES" sz="4000" dirty="0">
              <a:latin typeface="Snell Roundhand"/>
              <a:cs typeface="Snell Roundhand"/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ADCHEM 2021 - Barcelona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36625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Getting</a:t>
            </a:r>
            <a:r>
              <a:rPr lang="es-ES" dirty="0" smtClean="0"/>
              <a:t> </a:t>
            </a:r>
            <a:r>
              <a:rPr lang="es-ES" dirty="0" err="1" smtClean="0"/>
              <a:t>to</a:t>
            </a:r>
            <a:r>
              <a:rPr lang="es-ES" dirty="0" smtClean="0"/>
              <a:t> Barcelona</a:t>
            </a:r>
            <a:endParaRPr lang="es-ES" dirty="0"/>
          </a:p>
        </p:txBody>
      </p:sp>
      <p:sp>
        <p:nvSpPr>
          <p:cNvPr id="5" name="Marcador de contenido 4"/>
          <p:cNvSpPr>
            <a:spLocks noGrp="1"/>
          </p:cNvSpPr>
          <p:nvPr>
            <p:ph idx="1"/>
          </p:nvPr>
        </p:nvSpPr>
        <p:spPr>
          <a:xfrm>
            <a:off x="307491" y="1695297"/>
            <a:ext cx="8543925" cy="4351338"/>
          </a:xfrm>
        </p:spPr>
        <p:txBody>
          <a:bodyPr/>
          <a:lstStyle/>
          <a:p>
            <a:r>
              <a:rPr lang="es-ES" dirty="0" err="1" smtClean="0"/>
              <a:t>Main</a:t>
            </a:r>
            <a:r>
              <a:rPr lang="es-ES" dirty="0" smtClean="0"/>
              <a:t> </a:t>
            </a:r>
            <a:r>
              <a:rPr lang="es-ES" dirty="0" err="1" smtClean="0"/>
              <a:t>airport</a:t>
            </a:r>
            <a:r>
              <a:rPr lang="es-ES" dirty="0" smtClean="0"/>
              <a:t>: </a:t>
            </a:r>
            <a:r>
              <a:rPr lang="es-ES" b="1" dirty="0" smtClean="0"/>
              <a:t>El Prat International </a:t>
            </a:r>
            <a:r>
              <a:rPr lang="es-ES" b="1" dirty="0" err="1" smtClean="0"/>
              <a:t>Airport</a:t>
            </a:r>
            <a:r>
              <a:rPr lang="es-ES" dirty="0" smtClean="0"/>
              <a:t> (12 km </a:t>
            </a:r>
            <a:r>
              <a:rPr lang="es-ES" dirty="0" err="1" smtClean="0"/>
              <a:t>away</a:t>
            </a:r>
            <a:r>
              <a:rPr lang="es-ES" dirty="0" smtClean="0"/>
              <a:t> </a:t>
            </a:r>
            <a:r>
              <a:rPr lang="es-ES" dirty="0" err="1" smtClean="0"/>
              <a:t>from</a:t>
            </a:r>
            <a:r>
              <a:rPr lang="es-ES" dirty="0" smtClean="0"/>
              <a:t> </a:t>
            </a:r>
            <a:r>
              <a:rPr lang="es-ES" dirty="0" err="1" smtClean="0"/>
              <a:t>city</a:t>
            </a:r>
            <a:r>
              <a:rPr lang="es-ES" dirty="0" smtClean="0"/>
              <a:t> centre)</a:t>
            </a:r>
          </a:p>
          <a:p>
            <a:r>
              <a:rPr lang="es-ES" dirty="0" err="1" smtClean="0"/>
              <a:t>Auxiliary</a:t>
            </a:r>
            <a:r>
              <a:rPr lang="es-ES" dirty="0" smtClean="0"/>
              <a:t> </a:t>
            </a:r>
            <a:r>
              <a:rPr lang="es-ES" dirty="0" err="1" smtClean="0"/>
              <a:t>airports</a:t>
            </a:r>
            <a:endParaRPr lang="es-ES" dirty="0" smtClean="0"/>
          </a:p>
          <a:p>
            <a:pPr lvl="1"/>
            <a:r>
              <a:rPr lang="es-ES" dirty="0" smtClean="0"/>
              <a:t>Lleida (</a:t>
            </a:r>
            <a:r>
              <a:rPr lang="es-ES" dirty="0" err="1" smtClean="0"/>
              <a:t>Alguaire</a:t>
            </a:r>
            <a:r>
              <a:rPr lang="es-ES" dirty="0" smtClean="0"/>
              <a:t>)</a:t>
            </a:r>
          </a:p>
          <a:p>
            <a:pPr lvl="1"/>
            <a:r>
              <a:rPr lang="es-ES" dirty="0" smtClean="0"/>
              <a:t>Girona (Costa Brava)</a:t>
            </a:r>
          </a:p>
          <a:p>
            <a:pPr lvl="1"/>
            <a:r>
              <a:rPr lang="es-ES" dirty="0" smtClean="0"/>
              <a:t>Reus (Tarragona)</a:t>
            </a:r>
            <a:endParaRPr lang="es-ES" dirty="0"/>
          </a:p>
        </p:txBody>
      </p:sp>
      <p:pic>
        <p:nvPicPr>
          <p:cNvPr id="3" name="Imagen 2" descr="Captura de pantalla 2017-07-08 16.03.24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8" t="3767" r="3297"/>
          <a:stretch/>
        </p:blipFill>
        <p:spPr>
          <a:xfrm>
            <a:off x="3875549" y="3637287"/>
            <a:ext cx="5941079" cy="2750283"/>
          </a:xfrm>
          <a:prstGeom prst="rect">
            <a:avLst/>
          </a:prstGeom>
        </p:spPr>
      </p:pic>
      <p:pic>
        <p:nvPicPr>
          <p:cNvPr id="7" name="Imagen 6" descr="a687229348f550015273c1c516be25ac--airports-transportatio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393" y="4700902"/>
            <a:ext cx="1686668" cy="1686668"/>
          </a:xfrm>
          <a:prstGeom prst="rect">
            <a:avLst/>
          </a:prstGeom>
        </p:spPr>
      </p:pic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ADCHEM 2021 - Barcelona</a:t>
            </a:r>
            <a:endParaRPr lang="en-GB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4380D-2BCF-274D-AE31-5EE4ECFAEB03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2921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Getting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Barcelona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38231" y="1708826"/>
            <a:ext cx="8543925" cy="4351338"/>
          </a:xfrm>
        </p:spPr>
        <p:txBody>
          <a:bodyPr/>
          <a:lstStyle/>
          <a:p>
            <a:pPr marL="0" indent="0">
              <a:buNone/>
            </a:pPr>
            <a:r>
              <a:rPr lang="es-ES" dirty="0" err="1" smtClean="0"/>
              <a:t>Four</a:t>
            </a:r>
            <a:r>
              <a:rPr lang="es-ES" dirty="0" smtClean="0"/>
              <a:t> </a:t>
            </a:r>
            <a:r>
              <a:rPr lang="es-ES" dirty="0" err="1" smtClean="0"/>
              <a:t>main</a:t>
            </a:r>
            <a:r>
              <a:rPr lang="es-ES" dirty="0" smtClean="0"/>
              <a:t> </a:t>
            </a:r>
            <a:r>
              <a:rPr lang="es-ES" dirty="0" err="1" smtClean="0"/>
              <a:t>train</a:t>
            </a:r>
            <a:r>
              <a:rPr lang="es-ES" dirty="0" smtClean="0"/>
              <a:t> </a:t>
            </a:r>
            <a:r>
              <a:rPr lang="es-ES" dirty="0" err="1" smtClean="0"/>
              <a:t>stations</a:t>
            </a:r>
            <a:r>
              <a:rPr lang="es-ES" dirty="0" smtClean="0"/>
              <a:t> (</a:t>
            </a:r>
            <a:r>
              <a:rPr lang="es-ES" dirty="0" err="1" smtClean="0"/>
              <a:t>connected</a:t>
            </a:r>
            <a:r>
              <a:rPr lang="es-ES" dirty="0" smtClean="0"/>
              <a:t> </a:t>
            </a:r>
            <a:r>
              <a:rPr lang="es-ES" dirty="0" err="1" smtClean="0"/>
              <a:t>with</a:t>
            </a:r>
            <a:r>
              <a:rPr lang="es-ES" dirty="0" smtClean="0"/>
              <a:t> France and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rest</a:t>
            </a:r>
            <a:r>
              <a:rPr lang="es-ES" dirty="0" smtClean="0"/>
              <a:t> of </a:t>
            </a:r>
            <a:r>
              <a:rPr lang="es-ES" dirty="0" err="1" smtClean="0"/>
              <a:t>Spain</a:t>
            </a:r>
            <a:r>
              <a:rPr lang="es-ES" dirty="0" smtClean="0"/>
              <a:t>)</a:t>
            </a:r>
          </a:p>
          <a:p>
            <a:r>
              <a:rPr lang="es-ES" b="1" dirty="0" smtClean="0"/>
              <a:t>Barcelona </a:t>
            </a:r>
            <a:r>
              <a:rPr lang="es-ES" b="1" dirty="0" err="1" smtClean="0"/>
              <a:t>Sants</a:t>
            </a:r>
            <a:endParaRPr lang="es-ES" b="1" dirty="0" smtClean="0"/>
          </a:p>
          <a:p>
            <a:r>
              <a:rPr lang="es-ES" sz="2400" dirty="0"/>
              <a:t>Barcelona </a:t>
            </a:r>
            <a:r>
              <a:rPr lang="es-ES" sz="2400" dirty="0" err="1"/>
              <a:t>Plaça</a:t>
            </a:r>
            <a:r>
              <a:rPr lang="es-ES" sz="2400" dirty="0"/>
              <a:t> Catalunya</a:t>
            </a:r>
            <a:endParaRPr lang="es-ES" sz="2400" dirty="0" smtClean="0"/>
          </a:p>
          <a:p>
            <a:r>
              <a:rPr lang="es-ES" sz="2400" dirty="0" err="1" smtClean="0"/>
              <a:t>Passeig</a:t>
            </a:r>
            <a:r>
              <a:rPr lang="es-ES" sz="2400" dirty="0" smtClean="0"/>
              <a:t> de </a:t>
            </a:r>
            <a:r>
              <a:rPr lang="es-ES" sz="2400" dirty="0" err="1" smtClean="0"/>
              <a:t>Gràcia</a:t>
            </a:r>
            <a:endParaRPr lang="es-ES" sz="2400" dirty="0"/>
          </a:p>
          <a:p>
            <a:r>
              <a:rPr lang="es-ES" sz="2400" dirty="0" err="1" smtClean="0"/>
              <a:t>Estació</a:t>
            </a:r>
            <a:r>
              <a:rPr lang="es-ES" sz="2400" dirty="0" smtClean="0"/>
              <a:t> de </a:t>
            </a:r>
            <a:r>
              <a:rPr lang="es-ES" sz="2400" dirty="0" err="1" smtClean="0"/>
              <a:t>França</a:t>
            </a:r>
            <a:endParaRPr lang="es-ES" dirty="0" smtClean="0"/>
          </a:p>
          <a:p>
            <a:endParaRPr lang="es-ES" dirty="0"/>
          </a:p>
        </p:txBody>
      </p:sp>
      <p:pic>
        <p:nvPicPr>
          <p:cNvPr id="4" name="Imagen 3" descr="Captura de pantalla 2017-07-08 16.10.0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8422" y="3568112"/>
            <a:ext cx="5544220" cy="2778710"/>
          </a:xfrm>
          <a:prstGeom prst="rect">
            <a:avLst/>
          </a:prstGeom>
        </p:spPr>
      </p:pic>
      <p:pic>
        <p:nvPicPr>
          <p:cNvPr id="5" name="Imagen 4" descr="1592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735" y="4713705"/>
            <a:ext cx="1691990" cy="1691990"/>
          </a:xfrm>
          <a:prstGeom prst="rect">
            <a:avLst/>
          </a:prstGeom>
        </p:spPr>
      </p:pic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ADCHEM 2021 - Barcelona</a:t>
            </a:r>
            <a:endParaRPr lang="en-GB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4380D-2BCF-274D-AE31-5EE4ECFAEB03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15593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524</TotalTime>
  <Words>913</Words>
  <Application>Microsoft Macintosh PowerPoint</Application>
  <PresentationFormat>A4 (210x297 mm)</PresentationFormat>
  <Paragraphs>209</Paragraphs>
  <Slides>27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27</vt:i4>
      </vt:variant>
    </vt:vector>
  </HeadingPairs>
  <TitlesOfParts>
    <vt:vector size="28" baseType="lpstr">
      <vt:lpstr>Tema de Office</vt:lpstr>
      <vt:lpstr>ADCHEM 2021</vt:lpstr>
      <vt:lpstr>Presentación de PowerPoint</vt:lpstr>
      <vt:lpstr>General Organization</vt:lpstr>
      <vt:lpstr>About Barcelona</vt:lpstr>
      <vt:lpstr>Barcelona</vt:lpstr>
      <vt:lpstr>Presentación de PowerPoint</vt:lpstr>
      <vt:lpstr>Presentación de PowerPoint</vt:lpstr>
      <vt:lpstr>Getting to Barcelona</vt:lpstr>
      <vt:lpstr>Getting to Barcelona</vt:lpstr>
      <vt:lpstr>Getting to Barcelona</vt:lpstr>
      <vt:lpstr>How to move around Barcelona</vt:lpstr>
      <vt:lpstr>Barcelona: City of Congresses</vt:lpstr>
      <vt:lpstr>UPC: Universitat Politècnica de Catalunya - BarcelonaTech</vt:lpstr>
      <vt:lpstr>National organizing committee (NOC)</vt:lpstr>
      <vt:lpstr>Preliminary organization plan</vt:lpstr>
      <vt:lpstr>Preliminary scientific/technical topics</vt:lpstr>
      <vt:lpstr>Presentación de PowerPoint</vt:lpstr>
      <vt:lpstr>Possible venue locations (2021)</vt:lpstr>
      <vt:lpstr>Option 1: Barceló Sants Hotel </vt:lpstr>
      <vt:lpstr>Barceló Sants Hotel facilities</vt:lpstr>
      <vt:lpstr>Meeting room features</vt:lpstr>
      <vt:lpstr>Option 2: Catalonia Barcelona Plaza Hotel</vt:lpstr>
      <vt:lpstr>Plaza Catalonia Hotel facilities</vt:lpstr>
      <vt:lpstr>Meeting room features</vt:lpstr>
      <vt:lpstr>Conference registration</vt:lpstr>
      <vt:lpstr>Post-conference publications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ADCHEM 2021</dc:title>
  <dc:creator>Carlos Ocampo Martinez</dc:creator>
  <cp:lastModifiedBy>Carlos Ocampo</cp:lastModifiedBy>
  <cp:revision>55</cp:revision>
  <cp:lastPrinted>2017-07-08T17:08:17Z</cp:lastPrinted>
  <dcterms:created xsi:type="dcterms:W3CDTF">2017-07-07T16:03:17Z</dcterms:created>
  <dcterms:modified xsi:type="dcterms:W3CDTF">2017-07-09T15:08:29Z</dcterms:modified>
</cp:coreProperties>
</file>